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0083800" cy="7562850"/>
  <p:notesSz cx="100838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78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"/>
            <a:ext cx="10079278" cy="755926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"/>
            <a:ext cx="10080625" cy="1440815"/>
          </a:xfrm>
          <a:custGeom>
            <a:avLst/>
            <a:gdLst/>
            <a:ahLst/>
            <a:cxnLst/>
            <a:rect l="l" t="t" r="r" b="b"/>
            <a:pathLst>
              <a:path w="10080625" h="1440815">
                <a:moveTo>
                  <a:pt x="10080002" y="0"/>
                </a:moveTo>
                <a:lnTo>
                  <a:pt x="0" y="0"/>
                </a:lnTo>
                <a:lnTo>
                  <a:pt x="0" y="1440357"/>
                </a:lnTo>
                <a:lnTo>
                  <a:pt x="10080002" y="1440357"/>
                </a:lnTo>
                <a:lnTo>
                  <a:pt x="1008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9994" y="323281"/>
            <a:ext cx="971638" cy="71964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1425605"/>
            <a:ext cx="10079990" cy="29209"/>
          </a:xfrm>
          <a:custGeom>
            <a:avLst/>
            <a:gdLst/>
            <a:ahLst/>
            <a:cxnLst/>
            <a:rect l="l" t="t" r="r" b="b"/>
            <a:pathLst>
              <a:path w="10079990" h="29209">
                <a:moveTo>
                  <a:pt x="0" y="28799"/>
                </a:moveTo>
                <a:lnTo>
                  <a:pt x="10079634" y="28799"/>
                </a:lnTo>
                <a:lnTo>
                  <a:pt x="10079634" y="0"/>
                </a:lnTo>
                <a:lnTo>
                  <a:pt x="0" y="0"/>
                </a:lnTo>
                <a:lnTo>
                  <a:pt x="0" y="28799"/>
                </a:lnTo>
                <a:close/>
              </a:path>
            </a:pathLst>
          </a:custGeom>
          <a:solidFill>
            <a:srgbClr val="F48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9864" y="79822"/>
            <a:ext cx="3374390" cy="126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80000" cy="75596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80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190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3157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"/>
            <a:ext cx="10079278" cy="75589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285" y="2344483"/>
            <a:ext cx="857123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29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71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190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3157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51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59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5"/>
            <a:ext cx="10079278" cy="754006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"/>
            <a:ext cx="10080625" cy="1440815"/>
          </a:xfrm>
          <a:custGeom>
            <a:avLst/>
            <a:gdLst/>
            <a:ahLst/>
            <a:cxnLst/>
            <a:rect l="l" t="t" r="r" b="b"/>
            <a:pathLst>
              <a:path w="10080625" h="1440815">
                <a:moveTo>
                  <a:pt x="10080002" y="0"/>
                </a:moveTo>
                <a:lnTo>
                  <a:pt x="0" y="0"/>
                </a:lnTo>
                <a:lnTo>
                  <a:pt x="0" y="1440357"/>
                </a:lnTo>
                <a:lnTo>
                  <a:pt x="10080002" y="1440357"/>
                </a:lnTo>
                <a:lnTo>
                  <a:pt x="1008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99994" y="323281"/>
            <a:ext cx="971638" cy="71964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1425605"/>
            <a:ext cx="10079990" cy="29209"/>
          </a:xfrm>
          <a:custGeom>
            <a:avLst/>
            <a:gdLst/>
            <a:ahLst/>
            <a:cxnLst/>
            <a:rect l="l" t="t" r="r" b="b"/>
            <a:pathLst>
              <a:path w="10079990" h="29209">
                <a:moveTo>
                  <a:pt x="0" y="28799"/>
                </a:moveTo>
                <a:lnTo>
                  <a:pt x="10079634" y="28799"/>
                </a:lnTo>
                <a:lnTo>
                  <a:pt x="10079634" y="0"/>
                </a:lnTo>
                <a:lnTo>
                  <a:pt x="0" y="0"/>
                </a:lnTo>
                <a:lnTo>
                  <a:pt x="0" y="28799"/>
                </a:lnTo>
                <a:close/>
              </a:path>
            </a:pathLst>
          </a:custGeom>
          <a:solidFill>
            <a:srgbClr val="F48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864" y="79822"/>
            <a:ext cx="3374390" cy="126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099" y="1573469"/>
            <a:ext cx="9551060" cy="5058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8492" y="7033450"/>
            <a:ext cx="3226816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190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60336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080000" cy="754079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7"/>
            <a:ext cx="10080625" cy="1440180"/>
          </a:xfrm>
          <a:custGeom>
            <a:avLst/>
            <a:gdLst/>
            <a:ahLst/>
            <a:cxnLst/>
            <a:rect l="l" t="t" r="r" b="b"/>
            <a:pathLst>
              <a:path w="10080625" h="1440180">
                <a:moveTo>
                  <a:pt x="10080002" y="0"/>
                </a:moveTo>
                <a:lnTo>
                  <a:pt x="0" y="0"/>
                </a:lnTo>
                <a:lnTo>
                  <a:pt x="0" y="1440002"/>
                </a:lnTo>
                <a:lnTo>
                  <a:pt x="5039995" y="1440002"/>
                </a:lnTo>
                <a:lnTo>
                  <a:pt x="10080002" y="1440002"/>
                </a:lnTo>
                <a:lnTo>
                  <a:pt x="1008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99994" y="323641"/>
            <a:ext cx="971994" cy="72000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1440009"/>
            <a:ext cx="10080625" cy="0"/>
          </a:xfrm>
          <a:custGeom>
            <a:avLst/>
            <a:gdLst/>
            <a:ahLst/>
            <a:cxnLst/>
            <a:rect l="l" t="t" r="r" b="b"/>
            <a:pathLst>
              <a:path w="10080625">
                <a:moveTo>
                  <a:pt x="0" y="0"/>
                </a:moveTo>
                <a:lnTo>
                  <a:pt x="10080002" y="0"/>
                </a:lnTo>
              </a:path>
            </a:pathLst>
          </a:custGeom>
          <a:ln w="29159">
            <a:solidFill>
              <a:srgbClr val="F48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864" y="79471"/>
            <a:ext cx="6659880" cy="126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1A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854" y="1725035"/>
            <a:ext cx="8655050" cy="417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8492" y="7033450"/>
            <a:ext cx="3226816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190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60336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01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.it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www.sat.tn.i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80000" cy="7559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483" y="394392"/>
            <a:ext cx="7023734" cy="1289685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720"/>
              </a:spcBef>
            </a:pPr>
            <a:r>
              <a:rPr sz="4000" dirty="0">
                <a:latin typeface="Times New Roman"/>
                <a:cs typeface="Times New Roman"/>
              </a:rPr>
              <a:t>Società</a:t>
            </a:r>
            <a:r>
              <a:rPr sz="4000" spc="-185" dirty="0">
                <a:latin typeface="Times New Roman"/>
                <a:cs typeface="Times New Roman"/>
              </a:rPr>
              <a:t> </a:t>
            </a:r>
            <a:r>
              <a:rPr sz="4000" spc="-20" dirty="0">
                <a:latin typeface="Times New Roman"/>
                <a:cs typeface="Times New Roman"/>
              </a:rPr>
              <a:t>degli</a:t>
            </a:r>
            <a:r>
              <a:rPr sz="4000" spc="-229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Alpinisti</a:t>
            </a:r>
            <a:r>
              <a:rPr sz="4000" spc="-175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Tridentini</a:t>
            </a:r>
            <a:endParaRPr sz="4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200" dirty="0">
                <a:latin typeface="Times New Roman"/>
                <a:cs typeface="Times New Roman"/>
              </a:rPr>
              <a:t>Commissione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scuole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formazione</a:t>
            </a:r>
            <a:endParaRPr sz="22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9615" y="607038"/>
            <a:ext cx="1472399" cy="10799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49647" y="1901230"/>
            <a:ext cx="6290945" cy="2755883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40155" marR="5080" lvl="0" indent="-1228090" defTabSz="914400" eaLnBrk="1" fontAlgn="auto" latinLnBrk="0" hangingPunct="1">
              <a:lnSpc>
                <a:spcPts val="6709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3607A"/>
                </a:solidFill>
                <a:effectLst/>
                <a:uLnTx/>
                <a:uFillTx/>
                <a:latin typeface="Arial"/>
                <a:cs typeface="Arial"/>
              </a:rPr>
              <a:t>Preparazione</a:t>
            </a:r>
            <a:r>
              <a:rPr kumimoji="0" sz="6000" b="1" i="0" u="none" strike="noStrike" kern="0" cap="none" spc="-270" normalizeH="0" baseline="0" noProof="0" dirty="0">
                <a:ln>
                  <a:noFill/>
                </a:ln>
                <a:solidFill>
                  <a:srgbClr val="03607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6000" b="1" i="0" u="none" strike="noStrike" kern="0" cap="none" spc="-20" normalizeH="0" baseline="0" noProof="0" dirty="0">
                <a:ln>
                  <a:noFill/>
                </a:ln>
                <a:solidFill>
                  <a:srgbClr val="03607A"/>
                </a:solidFill>
                <a:effectLst/>
                <a:uLnTx/>
                <a:uFillTx/>
                <a:latin typeface="Arial"/>
                <a:cs typeface="Arial"/>
              </a:rPr>
              <a:t>alle </a:t>
            </a:r>
            <a:r>
              <a:rPr kumimoji="0" sz="6000" b="1" i="0" u="none" strike="noStrike" kern="0" cap="none" spc="-10" normalizeH="0" baseline="0" noProof="0" dirty="0" err="1">
                <a:ln>
                  <a:noFill/>
                </a:ln>
                <a:solidFill>
                  <a:srgbClr val="03607A"/>
                </a:solidFill>
                <a:effectLst/>
                <a:uLnTx/>
                <a:uFillTx/>
                <a:latin typeface="Arial"/>
                <a:cs typeface="Arial"/>
              </a:rPr>
              <a:t>escurs</a:t>
            </a:r>
            <a:r>
              <a:rPr kumimoji="0" lang="it-IT" sz="6000" b="1" i="0" u="none" strike="noStrike" kern="0" cap="none" spc="-10" normalizeH="0" baseline="0" noProof="0" dirty="0">
                <a:ln>
                  <a:noFill/>
                </a:ln>
                <a:solidFill>
                  <a:srgbClr val="03607A"/>
                </a:solidFill>
                <a:effectLst/>
                <a:uLnTx/>
                <a:uFillTx/>
                <a:latin typeface="Arial"/>
                <a:cs typeface="Arial"/>
              </a:rPr>
              <a:t>ioni </a:t>
            </a:r>
          </a:p>
          <a:p>
            <a:pPr marL="1240155" marR="5080" lvl="0" indent="-1228090" algn="ctr" defTabSz="914400" eaLnBrk="1" fontAlgn="auto" latinLnBrk="0" hangingPunct="1">
              <a:lnSpc>
                <a:spcPts val="6709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000" b="1" spc="-10" dirty="0">
                <a:solidFill>
                  <a:srgbClr val="03607A"/>
                </a:solidFill>
                <a:latin typeface="Arial"/>
                <a:cs typeface="Arial"/>
              </a:rPr>
              <a:t>I rifugi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5483" y="5204130"/>
            <a:ext cx="7202805" cy="846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32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Presentazione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2800" b="1" i="0" u="none" strike="noStrike" kern="0" cap="none" spc="-65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cura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di:</a:t>
            </a:r>
            <a:endParaRPr kumimoji="0" lang="it-IT" sz="2800" b="0" i="0" u="none" strike="noStrike" kern="0" cap="none" spc="-2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32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Commissione</a:t>
            </a:r>
            <a:r>
              <a:rPr kumimoji="0" sz="2800" b="1" i="0" u="none" strike="noStrike" kern="0" cap="none" spc="-10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Scuole</a:t>
            </a:r>
            <a:r>
              <a:rPr kumimoji="0" sz="2800" b="1" i="0" u="none" strike="noStrike" kern="0" cap="none" spc="-105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2800" b="1" i="0" u="none" strike="noStrike" kern="0" cap="none" spc="-10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0" normalizeH="0" baseline="0" noProof="0" dirty="0" err="1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Formazione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it-IT" sz="2800" b="1" i="0" u="none" strike="noStrike" kern="0" cap="none" spc="-10" normalizeH="0" baseline="0" noProof="0" dirty="0">
                <a:ln>
                  <a:noFill/>
                </a:ln>
                <a:solidFill>
                  <a:srgbClr val="DAF4F8"/>
                </a:solidFill>
                <a:effectLst/>
                <a:uLnTx/>
                <a:uFillTx/>
                <a:latin typeface="Arial"/>
                <a:cs typeface="Arial"/>
              </a:rPr>
              <a:t>SAT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DEE9417-CF74-4670-A302-93835D5F2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45" y="6134216"/>
            <a:ext cx="2055514" cy="145332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38AAC4A-09F5-4CE2-9E26-6D1BC4C4FE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" y="5944286"/>
            <a:ext cx="2592769" cy="183318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2099009-EF9C-41F0-9518-228F8EA46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81" y="6662108"/>
            <a:ext cx="2739647" cy="50069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4D117FBE-A81A-4855-9AB2-5A527E9D80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47" y="6560702"/>
            <a:ext cx="1524000" cy="6020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95731"/>
            <a:ext cx="17018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4888334"/>
            <a:ext cx="17018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1854" y="1869735"/>
            <a:ext cx="8663305" cy="47618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440"/>
              </a:spcBef>
            </a:pPr>
            <a:r>
              <a:rPr sz="3150" dirty="0">
                <a:latin typeface="Arial MT"/>
                <a:cs typeface="Arial MT"/>
              </a:rPr>
              <a:t>Il</a:t>
            </a:r>
            <a:r>
              <a:rPr sz="3150" spc="4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rifugio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è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struttura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alpina,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creata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dar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un </a:t>
            </a:r>
            <a:r>
              <a:rPr sz="3150" dirty="0">
                <a:latin typeface="Arial MT"/>
                <a:cs typeface="Arial MT"/>
              </a:rPr>
              <a:t>punto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d’appoggio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ad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escursionisti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ed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alpinisti, </a:t>
            </a:r>
            <a:r>
              <a:rPr sz="3150" dirty="0">
                <a:latin typeface="Arial MT"/>
                <a:cs typeface="Arial MT"/>
              </a:rPr>
              <a:t>offrendo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servizio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ristorazione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spc="-50" dirty="0">
                <a:latin typeface="Arial MT"/>
                <a:cs typeface="Arial MT"/>
              </a:rPr>
              <a:t>e </a:t>
            </a:r>
            <a:r>
              <a:rPr sz="3150" dirty="0">
                <a:latin typeface="Arial MT"/>
                <a:cs typeface="Arial MT"/>
              </a:rPr>
              <a:t>pernottamento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in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montagna,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ma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è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anche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un </a:t>
            </a:r>
            <a:r>
              <a:rPr sz="3150" dirty="0">
                <a:latin typeface="Arial MT"/>
                <a:cs typeface="Arial MT"/>
              </a:rPr>
              <a:t>presidio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del</a:t>
            </a:r>
            <a:r>
              <a:rPr sz="3150" spc="8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territorio,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ambientale,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storico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ed </a:t>
            </a:r>
            <a:r>
              <a:rPr sz="3150" dirty="0">
                <a:latin typeface="Arial MT"/>
                <a:cs typeface="Arial MT"/>
              </a:rPr>
              <a:t>anche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culturale</a:t>
            </a:r>
            <a:r>
              <a:rPr sz="3150" spc="8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importantissimo.</a:t>
            </a:r>
            <a:endParaRPr sz="3150">
              <a:latin typeface="Arial MT"/>
              <a:cs typeface="Arial MT"/>
            </a:endParaRPr>
          </a:p>
          <a:p>
            <a:pPr marL="12700" marR="108585">
              <a:lnSpc>
                <a:spcPts val="3560"/>
              </a:lnSpc>
              <a:spcBef>
                <a:spcPts val="1415"/>
              </a:spcBef>
            </a:pPr>
            <a:r>
              <a:rPr sz="3150" b="1" dirty="0">
                <a:latin typeface="Arial"/>
                <a:cs typeface="Arial"/>
              </a:rPr>
              <a:t>Presidiata,</a:t>
            </a:r>
            <a:r>
              <a:rPr sz="3150" b="1" spc="6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cioè</a:t>
            </a:r>
            <a:r>
              <a:rPr sz="3150" b="1" spc="6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custodita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e</a:t>
            </a:r>
            <a:r>
              <a:rPr sz="3150" b="1" spc="6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gestita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da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spc="-25" dirty="0">
                <a:latin typeface="Arial"/>
                <a:cs typeface="Arial"/>
              </a:rPr>
              <a:t>un </a:t>
            </a:r>
            <a:r>
              <a:rPr sz="3150" b="1" dirty="0">
                <a:latin typeface="Arial"/>
                <a:cs typeface="Arial"/>
              </a:rPr>
              <a:t>professionista</a:t>
            </a:r>
            <a:r>
              <a:rPr sz="3150" b="1" spc="10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chiamato</a:t>
            </a:r>
            <a:r>
              <a:rPr sz="3150" b="1" spc="11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rifugista</a:t>
            </a:r>
            <a:r>
              <a:rPr sz="3150" dirty="0">
                <a:latin typeface="Arial MT"/>
                <a:cs typeface="Arial MT"/>
              </a:rPr>
              <a:t>.</a:t>
            </a:r>
            <a:r>
              <a:rPr sz="3150" spc="114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11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tanti</a:t>
            </a:r>
            <a:r>
              <a:rPr sz="3150" spc="110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di </a:t>
            </a:r>
            <a:r>
              <a:rPr sz="3150" dirty="0">
                <a:latin typeface="Arial MT"/>
                <a:cs typeface="Arial MT"/>
              </a:rPr>
              <a:t>loro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una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scelta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vita,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microcosmo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spc="-20" dirty="0">
                <a:latin typeface="Arial MT"/>
                <a:cs typeface="Arial MT"/>
              </a:rPr>
              <a:t>dove </a:t>
            </a:r>
            <a:r>
              <a:rPr sz="3150" dirty="0">
                <a:latin typeface="Arial MT"/>
                <a:cs typeface="Arial MT"/>
              </a:rPr>
              <a:t>vivere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</a:t>
            </a:r>
            <a:r>
              <a:rPr sz="3150" spc="4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lavorare.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9418" rIns="0" bIns="0" rtlCol="0">
            <a:spAutoFit/>
          </a:bodyPr>
          <a:lstStyle/>
          <a:p>
            <a:pPr marL="900430">
              <a:lnSpc>
                <a:spcPct val="100000"/>
              </a:lnSpc>
              <a:spcBef>
                <a:spcPts val="135"/>
              </a:spcBef>
            </a:pPr>
            <a:r>
              <a:rPr b="0" dirty="0">
                <a:latin typeface="Arial MT"/>
                <a:cs typeface="Arial MT"/>
              </a:rPr>
              <a:t>I</a:t>
            </a:r>
            <a:r>
              <a:rPr b="0" spc="3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rifugi</a:t>
            </a:r>
            <a:r>
              <a:rPr b="0" spc="4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si</a:t>
            </a:r>
            <a:r>
              <a:rPr b="0" spc="4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dividono</a:t>
            </a:r>
            <a:r>
              <a:rPr b="0" spc="4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in</a:t>
            </a:r>
            <a:r>
              <a:rPr b="0" spc="4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due</a:t>
            </a:r>
            <a:r>
              <a:rPr b="0" spc="4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tipi:</a:t>
            </a:r>
          </a:p>
          <a:p>
            <a:pPr marL="900430" marR="5080">
              <a:lnSpc>
                <a:spcPts val="3850"/>
              </a:lnSpc>
              <a:spcBef>
                <a:spcPts val="120"/>
              </a:spcBef>
            </a:pPr>
            <a:r>
              <a:rPr dirty="0"/>
              <a:t>Rifugi</a:t>
            </a:r>
            <a:r>
              <a:rPr spc="75" dirty="0"/>
              <a:t> </a:t>
            </a:r>
            <a:r>
              <a:rPr dirty="0"/>
              <a:t>alpini</a:t>
            </a:r>
            <a:r>
              <a:rPr b="0" dirty="0">
                <a:latin typeface="Arial MT"/>
                <a:cs typeface="Arial MT"/>
              </a:rPr>
              <a:t>:</a:t>
            </a:r>
            <a:r>
              <a:rPr b="0" spc="8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strutture</a:t>
            </a:r>
            <a:r>
              <a:rPr b="0" spc="7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ricettive</a:t>
            </a:r>
            <a:r>
              <a:rPr b="0" spc="8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che</a:t>
            </a:r>
            <a:r>
              <a:rPr b="0" spc="75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assicurano </a:t>
            </a:r>
            <a:r>
              <a:rPr b="0" dirty="0">
                <a:latin typeface="Arial MT"/>
                <a:cs typeface="Arial MT"/>
              </a:rPr>
              <a:t>presidio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di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sobria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ospitalità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in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zone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di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montagna,</a:t>
            </a:r>
          </a:p>
          <a:p>
            <a:pPr marL="900430">
              <a:lnSpc>
                <a:spcPct val="100000"/>
              </a:lnSpc>
              <a:spcBef>
                <a:spcPts val="204"/>
              </a:spcBef>
            </a:pPr>
            <a:r>
              <a:rPr b="0" dirty="0">
                <a:latin typeface="Arial MT"/>
                <a:cs typeface="Arial MT"/>
              </a:rPr>
              <a:t>non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raggiungibili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da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strade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aperte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al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traffico</a:t>
            </a:r>
          </a:p>
          <a:p>
            <a:pPr marL="900430">
              <a:lnSpc>
                <a:spcPct val="100000"/>
              </a:lnSpc>
              <a:spcBef>
                <a:spcPts val="1200"/>
              </a:spcBef>
            </a:pPr>
            <a:r>
              <a:rPr b="0" spc="-10" dirty="0">
                <a:latin typeface="Arial MT"/>
                <a:cs typeface="Arial MT"/>
              </a:rPr>
              <a:t>ordinario.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9882" y="3824290"/>
            <a:ext cx="5100116" cy="37349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0000" y="1924561"/>
            <a:ext cx="7785722" cy="51850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1854" y="1695490"/>
            <a:ext cx="8669020" cy="1915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1200"/>
              </a:lnSpc>
              <a:spcBef>
                <a:spcPts val="90"/>
              </a:spcBef>
            </a:pPr>
            <a:r>
              <a:rPr sz="3150" b="1" dirty="0">
                <a:latin typeface="Arial"/>
                <a:cs typeface="Arial"/>
              </a:rPr>
              <a:t>Rifugi</a:t>
            </a:r>
            <a:r>
              <a:rPr sz="3150" b="1" spc="9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escursionistici</a:t>
            </a:r>
            <a:r>
              <a:rPr sz="3150" dirty="0">
                <a:latin typeface="Arial MT"/>
                <a:cs typeface="Arial MT"/>
              </a:rPr>
              <a:t>:</a:t>
            </a:r>
            <a:r>
              <a:rPr sz="3150" spc="10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strutture</a:t>
            </a:r>
            <a:r>
              <a:rPr sz="3150" spc="10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ricettive</a:t>
            </a:r>
            <a:r>
              <a:rPr sz="3150" spc="10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con</a:t>
            </a:r>
            <a:r>
              <a:rPr sz="3150" spc="105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un </a:t>
            </a:r>
            <a:r>
              <a:rPr sz="3150" dirty="0">
                <a:latin typeface="Arial MT"/>
                <a:cs typeface="Arial MT"/>
              </a:rPr>
              <a:t>accesso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attraverso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strada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aperta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al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traffico </a:t>
            </a:r>
            <a:r>
              <a:rPr sz="3150" dirty="0">
                <a:latin typeface="Arial MT"/>
                <a:cs typeface="Arial MT"/>
              </a:rPr>
              <a:t>ordinario,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anche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limitati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periodi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dell’anno.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bivacchi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54100" y="1605499"/>
            <a:ext cx="8672830" cy="32658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3180">
              <a:lnSpc>
                <a:spcPct val="112500"/>
              </a:lnSpc>
              <a:spcBef>
                <a:spcPts val="90"/>
              </a:spcBef>
            </a:pPr>
            <a:r>
              <a:rPr sz="3150" dirty="0">
                <a:latin typeface="Arial MT"/>
                <a:cs typeface="Arial MT"/>
              </a:rPr>
              <a:t>Il</a:t>
            </a:r>
            <a:r>
              <a:rPr sz="3150" spc="4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bivacco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è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struttura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uso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pubblico,</a:t>
            </a:r>
            <a:r>
              <a:rPr sz="3150" spc="165" dirty="0">
                <a:latin typeface="Arial MT"/>
                <a:cs typeface="Arial MT"/>
              </a:rPr>
              <a:t> </a:t>
            </a:r>
            <a:r>
              <a:rPr sz="3150" b="1" spc="-25" dirty="0">
                <a:latin typeface="Arial"/>
                <a:cs typeface="Arial"/>
              </a:rPr>
              <a:t>non </a:t>
            </a:r>
            <a:r>
              <a:rPr sz="3150" b="1" dirty="0">
                <a:latin typeface="Arial"/>
                <a:cs typeface="Arial"/>
              </a:rPr>
              <a:t>presidiata,</a:t>
            </a:r>
            <a:r>
              <a:rPr sz="3150" b="1" spc="9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non</a:t>
            </a:r>
            <a:r>
              <a:rPr sz="3150" b="1" spc="9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gestita,</a:t>
            </a:r>
            <a:r>
              <a:rPr sz="3150" b="1" spc="9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né</a:t>
            </a:r>
            <a:r>
              <a:rPr sz="3150" b="1" spc="9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custodita</a:t>
            </a:r>
            <a:r>
              <a:rPr sz="3150" dirty="0">
                <a:latin typeface="Arial MT"/>
                <a:cs typeface="Arial MT"/>
              </a:rPr>
              <a:t>,</a:t>
            </a:r>
            <a:r>
              <a:rPr sz="3150" spc="9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in</a:t>
            </a:r>
            <a:r>
              <a:rPr sz="3150" spc="9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luoghi </a:t>
            </a:r>
            <a:r>
              <a:rPr sz="3150" dirty="0">
                <a:latin typeface="Arial MT"/>
                <a:cs typeface="Arial MT"/>
              </a:rPr>
              <a:t>isolati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montagna,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dotata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servizi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minimi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utili </a:t>
            </a:r>
            <a:r>
              <a:rPr sz="3150" dirty="0">
                <a:latin typeface="Arial MT"/>
                <a:cs typeface="Arial MT"/>
              </a:rPr>
              <a:t>al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ricovero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d’emergenza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degli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escursionisti </a:t>
            </a:r>
            <a:r>
              <a:rPr sz="3150" dirty="0">
                <a:latin typeface="Arial MT"/>
                <a:cs typeface="Arial MT"/>
              </a:rPr>
              <a:t>alpinisti.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E’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sempre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aperto.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Bisogna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sempre </a:t>
            </a:r>
            <a:r>
              <a:rPr sz="3150" dirty="0">
                <a:latin typeface="Arial MT"/>
                <a:cs typeface="Arial MT"/>
              </a:rPr>
              <a:t>controllare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dispone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acqua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nelle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vicinanze.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bivacchi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998" y="1888925"/>
            <a:ext cx="7919999" cy="53013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90576" rIns="0" bIns="0" rtlCol="0">
            <a:spAutoFit/>
          </a:bodyPr>
          <a:lstStyle/>
          <a:p>
            <a:pPr marL="3512185">
              <a:lnSpc>
                <a:spcPct val="100000"/>
              </a:lnSpc>
              <a:spcBef>
                <a:spcPts val="585"/>
              </a:spcBef>
            </a:pPr>
            <a:r>
              <a:rPr spc="-10" dirty="0"/>
              <a:t>Gestione</a:t>
            </a:r>
          </a:p>
          <a:p>
            <a:pPr marL="775335">
              <a:lnSpc>
                <a:spcPct val="100000"/>
              </a:lnSpc>
              <a:spcBef>
                <a:spcPts val="495"/>
              </a:spcBef>
            </a:pPr>
            <a:r>
              <a:rPr dirty="0"/>
              <a:t>Il</a:t>
            </a:r>
            <a:r>
              <a:rPr spc="45" dirty="0"/>
              <a:t> </a:t>
            </a:r>
            <a:r>
              <a:rPr dirty="0"/>
              <a:t>rifugio</a:t>
            </a:r>
            <a:r>
              <a:rPr spc="45" dirty="0"/>
              <a:t> </a:t>
            </a:r>
            <a:r>
              <a:rPr dirty="0"/>
              <a:t>non</a:t>
            </a:r>
            <a:r>
              <a:rPr spc="45" dirty="0"/>
              <a:t> </a:t>
            </a:r>
            <a:r>
              <a:rPr dirty="0"/>
              <a:t>è</a:t>
            </a:r>
            <a:r>
              <a:rPr spc="45" dirty="0"/>
              <a:t> </a:t>
            </a:r>
            <a:r>
              <a:rPr dirty="0"/>
              <a:t>un</a:t>
            </a:r>
            <a:r>
              <a:rPr spc="45" dirty="0"/>
              <a:t> </a:t>
            </a:r>
            <a:r>
              <a:rPr dirty="0"/>
              <a:t>albergo,</a:t>
            </a:r>
            <a:r>
              <a:rPr spc="160" dirty="0"/>
              <a:t> </a:t>
            </a:r>
            <a:r>
              <a:rPr b="0" dirty="0">
                <a:latin typeface="Arial MT"/>
                <a:cs typeface="Arial MT"/>
              </a:rPr>
              <a:t>non</a:t>
            </a:r>
            <a:r>
              <a:rPr b="0" spc="4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si</a:t>
            </a:r>
            <a:r>
              <a:rPr b="0" spc="45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possono</a:t>
            </a:r>
          </a:p>
          <a:p>
            <a:pPr marL="775335">
              <a:lnSpc>
                <a:spcPct val="100000"/>
              </a:lnSpc>
              <a:spcBef>
                <a:spcPts val="975"/>
              </a:spcBef>
            </a:pPr>
            <a:r>
              <a:rPr b="0" dirty="0">
                <a:latin typeface="Arial MT"/>
                <a:cs typeface="Arial MT"/>
              </a:rPr>
              <a:t>avere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gli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stessi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servizi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ed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alimenti.</a:t>
            </a:r>
          </a:p>
          <a:p>
            <a:pPr marL="775335">
              <a:lnSpc>
                <a:spcPct val="100000"/>
              </a:lnSpc>
              <a:spcBef>
                <a:spcPts val="969"/>
              </a:spcBef>
            </a:pPr>
            <a:r>
              <a:rPr b="0" dirty="0">
                <a:latin typeface="Arial MT"/>
                <a:cs typeface="Arial MT"/>
              </a:rPr>
              <a:t>Non</a:t>
            </a:r>
            <a:r>
              <a:rPr b="0" spc="4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si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può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dare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tutto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per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scontato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perché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spc="-25" dirty="0">
                <a:latin typeface="Arial MT"/>
                <a:cs typeface="Arial MT"/>
              </a:rPr>
              <a:t>la</a:t>
            </a:r>
          </a:p>
          <a:p>
            <a:pPr marL="738505" marR="5080">
              <a:lnSpc>
                <a:spcPts val="3560"/>
              </a:lnSpc>
              <a:spcBef>
                <a:spcPts val="1190"/>
              </a:spcBef>
            </a:pPr>
            <a:r>
              <a:rPr b="0" dirty="0">
                <a:latin typeface="Arial MT"/>
                <a:cs typeface="Arial MT"/>
              </a:rPr>
              <a:t>fornitura/approvvigionamento</a:t>
            </a:r>
            <a:r>
              <a:rPr b="0" spc="12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idrico,</a:t>
            </a:r>
            <a:r>
              <a:rPr b="0" spc="12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di</a:t>
            </a:r>
            <a:r>
              <a:rPr b="0" spc="12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materiali, </a:t>
            </a:r>
            <a:r>
              <a:rPr b="0" dirty="0">
                <a:latin typeface="Arial MT"/>
                <a:cs typeface="Arial MT"/>
              </a:rPr>
              <a:t>energetico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e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degli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alimenti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comporta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un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impegno</a:t>
            </a:r>
          </a:p>
          <a:p>
            <a:pPr marL="694690" marR="365125">
              <a:lnSpc>
                <a:spcPts val="3560"/>
              </a:lnSpc>
              <a:spcBef>
                <a:spcPts val="1385"/>
              </a:spcBef>
            </a:pPr>
            <a:r>
              <a:rPr b="0" dirty="0">
                <a:latin typeface="Arial MT"/>
                <a:cs typeface="Arial MT"/>
              </a:rPr>
              <a:t>e</a:t>
            </a:r>
            <a:r>
              <a:rPr b="0" spc="4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un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costo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differente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da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qualsiasi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altra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struttura ricettiva.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3978" y="1811784"/>
            <a:ext cx="9160510" cy="531177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1065"/>
              </a:spcBef>
            </a:pPr>
            <a:r>
              <a:rPr sz="3150" b="1" spc="-10" dirty="0">
                <a:latin typeface="Arial"/>
                <a:cs typeface="Arial"/>
              </a:rPr>
              <a:t>Energia:</a:t>
            </a:r>
            <a:endParaRPr sz="3150">
              <a:latin typeface="Arial"/>
              <a:cs typeface="Arial"/>
            </a:endParaRPr>
          </a:p>
          <a:p>
            <a:pPr marL="115570" marR="847725">
              <a:lnSpc>
                <a:spcPts val="4750"/>
              </a:lnSpc>
              <a:spcBef>
                <a:spcPts val="325"/>
              </a:spcBef>
            </a:pPr>
            <a:r>
              <a:rPr sz="3150" dirty="0">
                <a:latin typeface="Arial MT"/>
                <a:cs typeface="Arial MT"/>
              </a:rPr>
              <a:t>alimenta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tutti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gli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apparati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macchinari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elettrici </a:t>
            </a:r>
            <a:r>
              <a:rPr sz="3150" dirty="0">
                <a:latin typeface="Arial MT"/>
                <a:cs typeface="Arial MT"/>
              </a:rPr>
              <a:t>dai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frigoriferi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alla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illuminazione,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spc="-20" dirty="0">
                <a:latin typeface="Arial MT"/>
                <a:cs typeface="Arial MT"/>
              </a:rPr>
              <a:t>ecc:</a:t>
            </a:r>
            <a:endParaRPr sz="3150">
              <a:latin typeface="Arial MT"/>
              <a:cs typeface="Arial MT"/>
            </a:endParaRPr>
          </a:p>
          <a:p>
            <a:pPr marL="78740">
              <a:lnSpc>
                <a:spcPts val="3529"/>
              </a:lnSpc>
            </a:pPr>
            <a:r>
              <a:rPr sz="3150" dirty="0">
                <a:latin typeface="Arial MT"/>
                <a:cs typeface="Arial MT"/>
              </a:rPr>
              <a:t>Può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essere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generata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da:</a:t>
            </a:r>
            <a:endParaRPr sz="3150">
              <a:latin typeface="Arial MT"/>
              <a:cs typeface="Arial MT"/>
            </a:endParaRPr>
          </a:p>
          <a:p>
            <a:pPr marL="78740" marR="560705">
              <a:lnSpc>
                <a:spcPts val="3560"/>
              </a:lnSpc>
              <a:spcBef>
                <a:spcPts val="190"/>
              </a:spcBef>
            </a:pPr>
            <a:r>
              <a:rPr sz="3150" b="1" dirty="0">
                <a:latin typeface="Arial"/>
                <a:cs typeface="Arial"/>
              </a:rPr>
              <a:t>-</a:t>
            </a:r>
            <a:r>
              <a:rPr sz="3150" b="1" spc="6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combustibili</a:t>
            </a:r>
            <a:r>
              <a:rPr sz="3150" b="1" spc="7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fossili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(gasolio,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ecc),</a:t>
            </a:r>
            <a:r>
              <a:rPr sz="3150" b="1" spc="240" dirty="0">
                <a:latin typeface="Arial"/>
                <a:cs typeface="Arial"/>
              </a:rPr>
              <a:t> </a:t>
            </a:r>
            <a:r>
              <a:rPr sz="3150" spc="-10" dirty="0">
                <a:latin typeface="Arial MT"/>
                <a:cs typeface="Arial MT"/>
              </a:rPr>
              <a:t>materiale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buon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rendimento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ma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che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può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creare:</a:t>
            </a:r>
            <a:endParaRPr sz="3150">
              <a:latin typeface="Arial MT"/>
              <a:cs typeface="Arial MT"/>
            </a:endParaRPr>
          </a:p>
          <a:p>
            <a:pPr marL="34925" marR="5080">
              <a:lnSpc>
                <a:spcPts val="3560"/>
              </a:lnSpc>
              <a:spcBef>
                <a:spcPts val="1365"/>
              </a:spcBef>
            </a:pPr>
            <a:r>
              <a:rPr sz="3150" dirty="0">
                <a:latin typeface="Arial MT"/>
                <a:cs typeface="Arial MT"/>
              </a:rPr>
              <a:t>problemi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l’emissione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gas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(anidride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carbonica </a:t>
            </a:r>
            <a:r>
              <a:rPr sz="3150" dirty="0">
                <a:latin typeface="Arial MT"/>
                <a:cs typeface="Arial MT"/>
              </a:rPr>
              <a:t>e</a:t>
            </a:r>
            <a:r>
              <a:rPr sz="3150" spc="3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ossidi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vari);</a:t>
            </a:r>
            <a:endParaRPr sz="3150">
              <a:latin typeface="Arial MT"/>
              <a:cs typeface="Arial MT"/>
            </a:endParaRPr>
          </a:p>
          <a:p>
            <a:pPr marL="12700" marR="1538605">
              <a:lnSpc>
                <a:spcPts val="3560"/>
              </a:lnSpc>
              <a:spcBef>
                <a:spcPts val="675"/>
              </a:spcBef>
            </a:pPr>
            <a:r>
              <a:rPr sz="3150" dirty="0">
                <a:latin typeface="Arial MT"/>
                <a:cs typeface="Arial MT"/>
              </a:rPr>
              <a:t>per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il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rumore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del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generatore,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il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costo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di </a:t>
            </a:r>
            <a:r>
              <a:rPr sz="3150" dirty="0">
                <a:latin typeface="Arial MT"/>
                <a:cs typeface="Arial MT"/>
              </a:rPr>
              <a:t>trasporto</a:t>
            </a:r>
            <a:r>
              <a:rPr sz="3150" spc="8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(spesso</a:t>
            </a:r>
            <a:r>
              <a:rPr sz="3150" spc="8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utilizzo</a:t>
            </a:r>
            <a:r>
              <a:rPr sz="3150" spc="8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elicottero)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64172" rIns="0" bIns="0" rtlCol="0">
            <a:spAutoFit/>
          </a:bodyPr>
          <a:lstStyle/>
          <a:p>
            <a:pPr marL="12700">
              <a:lnSpc>
                <a:spcPts val="3670"/>
              </a:lnSpc>
              <a:spcBef>
                <a:spcPts val="135"/>
              </a:spcBef>
            </a:pPr>
            <a:r>
              <a:rPr dirty="0"/>
              <a:t>-</a:t>
            </a:r>
            <a:r>
              <a:rPr spc="25" dirty="0"/>
              <a:t> </a:t>
            </a:r>
            <a:r>
              <a:rPr dirty="0"/>
              <a:t>fonti</a:t>
            </a:r>
            <a:r>
              <a:rPr spc="35" dirty="0"/>
              <a:t> </a:t>
            </a:r>
            <a:r>
              <a:rPr spc="-10" dirty="0"/>
              <a:t>rinnovabili:</a:t>
            </a:r>
          </a:p>
          <a:p>
            <a:pPr marL="12700" marR="657860">
              <a:lnSpc>
                <a:spcPts val="3560"/>
              </a:lnSpc>
              <a:spcBef>
                <a:spcPts val="195"/>
              </a:spcBef>
            </a:pPr>
            <a:r>
              <a:rPr dirty="0"/>
              <a:t>luce</a:t>
            </a:r>
            <a:r>
              <a:rPr spc="65" dirty="0"/>
              <a:t> </a:t>
            </a:r>
            <a:r>
              <a:rPr dirty="0"/>
              <a:t>solare</a:t>
            </a:r>
            <a:r>
              <a:rPr b="0" dirty="0">
                <a:latin typeface="Arial MT"/>
                <a:cs typeface="Arial MT"/>
              </a:rPr>
              <a:t>:</a:t>
            </a:r>
            <a:r>
              <a:rPr b="0" spc="7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con</a:t>
            </a:r>
            <a:r>
              <a:rPr b="0" spc="7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pannelli</a:t>
            </a:r>
            <a:r>
              <a:rPr b="0" spc="7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fotovoltaici</a:t>
            </a:r>
            <a:r>
              <a:rPr b="0" spc="8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(energia </a:t>
            </a:r>
            <a:r>
              <a:rPr b="0" dirty="0">
                <a:latin typeface="Arial MT"/>
                <a:cs typeface="Arial MT"/>
              </a:rPr>
              <a:t>pulita)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ma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spesso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non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riescono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a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fornire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l’energia </a:t>
            </a:r>
            <a:r>
              <a:rPr b="0" dirty="0">
                <a:latin typeface="Arial MT"/>
                <a:cs typeface="Arial MT"/>
              </a:rPr>
              <a:t>sufficiente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se</a:t>
            </a:r>
            <a:r>
              <a:rPr b="0" spc="7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non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utilizzando</a:t>
            </a:r>
            <a:r>
              <a:rPr b="0" spc="7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notevoli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superfici; </a:t>
            </a:r>
            <a:r>
              <a:rPr dirty="0"/>
              <a:t>centraline</a:t>
            </a:r>
            <a:r>
              <a:rPr spc="80" dirty="0"/>
              <a:t> </a:t>
            </a:r>
            <a:r>
              <a:rPr dirty="0"/>
              <a:t>idroelettriche</a:t>
            </a:r>
            <a:r>
              <a:rPr b="0" dirty="0">
                <a:latin typeface="Arial MT"/>
                <a:cs typeface="Arial MT"/>
              </a:rPr>
              <a:t>:</a:t>
            </a:r>
            <a:r>
              <a:rPr b="0" spc="8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con</a:t>
            </a:r>
            <a:r>
              <a:rPr b="0" spc="9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l’utilizzo</a:t>
            </a:r>
            <a:r>
              <a:rPr b="0" spc="9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di</a:t>
            </a:r>
            <a:r>
              <a:rPr b="0" spc="90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acqua</a:t>
            </a:r>
          </a:p>
          <a:p>
            <a:pPr marL="12700" marR="5080">
              <a:lnSpc>
                <a:spcPts val="3560"/>
              </a:lnSpc>
              <a:spcBef>
                <a:spcPts val="15"/>
              </a:spcBef>
            </a:pPr>
            <a:r>
              <a:rPr b="0" dirty="0">
                <a:latin typeface="Arial MT"/>
                <a:cs typeface="Arial MT"/>
              </a:rPr>
              <a:t>captata</a:t>
            </a:r>
            <a:r>
              <a:rPr b="0" spc="6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(presa)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da</a:t>
            </a:r>
            <a:r>
              <a:rPr b="0" spc="6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ruscelli/torrenti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vicini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al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rifugio</a:t>
            </a:r>
            <a:r>
              <a:rPr b="0" spc="70" dirty="0">
                <a:latin typeface="Arial MT"/>
                <a:cs typeface="Arial MT"/>
              </a:rPr>
              <a:t> </a:t>
            </a:r>
            <a:r>
              <a:rPr b="0" spc="-25" dirty="0">
                <a:latin typeface="Arial MT"/>
                <a:cs typeface="Arial MT"/>
              </a:rPr>
              <a:t>ma </a:t>
            </a:r>
            <a:r>
              <a:rPr b="0" dirty="0">
                <a:latin typeface="Arial MT"/>
                <a:cs typeface="Arial MT"/>
              </a:rPr>
              <a:t>non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sempre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la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portata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del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corso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d’acqua</a:t>
            </a:r>
            <a:r>
              <a:rPr b="0" spc="50" dirty="0">
                <a:latin typeface="Arial MT"/>
                <a:cs typeface="Arial MT"/>
              </a:rPr>
              <a:t> </a:t>
            </a:r>
            <a:r>
              <a:rPr b="0" dirty="0">
                <a:latin typeface="Arial MT"/>
                <a:cs typeface="Arial MT"/>
              </a:rPr>
              <a:t>è</a:t>
            </a:r>
            <a:r>
              <a:rPr b="0" spc="55" dirty="0">
                <a:latin typeface="Arial MT"/>
                <a:cs typeface="Arial MT"/>
              </a:rPr>
              <a:t> </a:t>
            </a:r>
            <a:r>
              <a:rPr b="0" spc="-10" dirty="0">
                <a:latin typeface="Arial MT"/>
                <a:cs typeface="Arial MT"/>
              </a:rPr>
              <a:t>sufficiente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0001" y="1980009"/>
            <a:ext cx="8691118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9199" y="1583286"/>
            <a:ext cx="1900440" cy="143963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864" y="55337"/>
            <a:ext cx="3651250" cy="132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00"/>
              </a:lnSpc>
              <a:spcBef>
                <a:spcPts val="100"/>
              </a:spcBef>
            </a:pPr>
            <a:r>
              <a:rPr sz="4400" dirty="0"/>
              <a:t>S.A.T.</a:t>
            </a:r>
            <a:r>
              <a:rPr sz="4400" spc="-100" dirty="0"/>
              <a:t> </a:t>
            </a:r>
            <a:r>
              <a:rPr sz="4400" dirty="0"/>
              <a:t>e</a:t>
            </a:r>
            <a:r>
              <a:rPr sz="4400" spc="-90" dirty="0"/>
              <a:t> </a:t>
            </a:r>
            <a:r>
              <a:rPr sz="4400" spc="-10" dirty="0"/>
              <a:t>C.A.I.</a:t>
            </a:r>
            <a:endParaRPr sz="4400"/>
          </a:p>
          <a:p>
            <a:pPr marL="12700">
              <a:lnSpc>
                <a:spcPts val="5100"/>
              </a:lnSpc>
            </a:pPr>
            <a:r>
              <a:rPr sz="4400" dirty="0"/>
              <a:t>cosa</a:t>
            </a:r>
            <a:r>
              <a:rPr sz="4400" spc="-125" dirty="0"/>
              <a:t> </a:t>
            </a:r>
            <a:r>
              <a:rPr sz="4400" spc="-20" dirty="0"/>
              <a:t>sono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97865" y="2295261"/>
            <a:ext cx="15176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2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1854" y="2184746"/>
            <a:ext cx="30873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 MT"/>
                <a:cs typeface="Arial MT"/>
              </a:rPr>
              <a:t>Club</a:t>
            </a:r>
            <a:r>
              <a:rPr sz="2800" spc="-10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Alpino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Italiano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765" y="2273303"/>
            <a:ext cx="122555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Arial MT"/>
                <a:cs typeface="Arial MT"/>
                <a:hlinkClick r:id="rId3"/>
              </a:rPr>
              <a:t>www.cai.it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855" y="3267979"/>
            <a:ext cx="15494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00" spc="6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9855" y="2648572"/>
            <a:ext cx="6803390" cy="98806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36550" algn="l"/>
              </a:tabLst>
            </a:pPr>
            <a:r>
              <a:rPr sz="2700" spc="97" baseline="1234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700" baseline="12345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400" dirty="0">
                <a:latin typeface="Arial MT"/>
                <a:cs typeface="Arial MT"/>
              </a:rPr>
              <a:t>ente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di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diritto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pubblico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associazione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nazionale</a:t>
            </a:r>
            <a:endParaRPr sz="2400">
              <a:latin typeface="Arial MT"/>
              <a:cs typeface="Arial MT"/>
            </a:endParaRPr>
          </a:p>
          <a:p>
            <a:pPr marL="336550">
              <a:lnSpc>
                <a:spcPct val="100000"/>
              </a:lnSpc>
              <a:spcBef>
                <a:spcPts val="910"/>
              </a:spcBef>
            </a:pPr>
            <a:r>
              <a:rPr sz="2400" dirty="0">
                <a:latin typeface="Arial MT"/>
                <a:cs typeface="Arial MT"/>
              </a:rPr>
              <a:t>356.127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Soci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510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Sezioni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nel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2024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7865" y="3832456"/>
            <a:ext cx="15176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2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1854" y="3515346"/>
            <a:ext cx="6499225" cy="255841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60020" marR="5080" indent="-147955">
              <a:lnSpc>
                <a:spcPct val="136300"/>
              </a:lnSpc>
              <a:spcBef>
                <a:spcPts val="505"/>
              </a:spcBef>
            </a:pPr>
            <a:r>
              <a:rPr sz="2800" dirty="0">
                <a:latin typeface="Arial MT"/>
                <a:cs typeface="Arial MT"/>
              </a:rPr>
              <a:t>Società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degli</a:t>
            </a:r>
            <a:r>
              <a:rPr sz="2800" spc="-6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Alpinisti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Tridentini</a:t>
            </a:r>
            <a:r>
              <a:rPr sz="2800" spc="-40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  <a:hlinkClick r:id="rId4"/>
              </a:rPr>
              <a:t>www.sat.tn.it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  <a:hlinkClick r:id="rId4"/>
              </a:rPr>
              <a:t>www.sat.tn.it</a:t>
            </a:r>
            <a:endParaRPr sz="2100">
              <a:latin typeface="Arial MT"/>
              <a:cs typeface="Arial MT"/>
            </a:endParaRPr>
          </a:p>
          <a:p>
            <a:pPr marL="12700" marR="1574165">
              <a:lnSpc>
                <a:spcPct val="148400"/>
              </a:lnSpc>
            </a:pPr>
            <a:r>
              <a:rPr sz="2100" dirty="0">
                <a:latin typeface="Arial MT"/>
                <a:cs typeface="Arial MT"/>
              </a:rPr>
              <a:t>Associazione</a:t>
            </a:r>
            <a:r>
              <a:rPr sz="2100" spc="-4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di</a:t>
            </a:r>
            <a:r>
              <a:rPr sz="2100" spc="-2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Promozione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Sociale</a:t>
            </a:r>
            <a:r>
              <a:rPr sz="2100" spc="-25" dirty="0">
                <a:latin typeface="Arial MT"/>
                <a:cs typeface="Arial MT"/>
              </a:rPr>
              <a:t> APS </a:t>
            </a:r>
            <a:r>
              <a:rPr sz="2100" dirty="0">
                <a:latin typeface="Arial MT"/>
                <a:cs typeface="Arial MT"/>
              </a:rPr>
              <a:t>Associazione</a:t>
            </a:r>
            <a:r>
              <a:rPr sz="2100" spc="-4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livello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provincale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2100" dirty="0">
                <a:latin typeface="Arial MT"/>
                <a:cs typeface="Arial MT"/>
              </a:rPr>
              <a:t>Sezione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del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Club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Alpino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Italiano</a:t>
            </a:r>
            <a:endParaRPr sz="21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57998" y="5831284"/>
            <a:ext cx="1961642" cy="143963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29855" y="6200549"/>
            <a:ext cx="57696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6550" algn="l"/>
              </a:tabLst>
            </a:pPr>
            <a:r>
              <a:rPr sz="2700" spc="97" baseline="1234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700" baseline="12345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400" dirty="0">
                <a:latin typeface="Arial MT"/>
                <a:cs typeface="Arial MT"/>
              </a:rPr>
              <a:t>29.000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Soci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circa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85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Sezioni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nel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2025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6285" y="1920497"/>
            <a:ext cx="9589135" cy="3679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3670"/>
              </a:lnSpc>
              <a:spcBef>
                <a:spcPts val="135"/>
              </a:spcBef>
            </a:pPr>
            <a:r>
              <a:rPr sz="3150" b="1" spc="-10" dirty="0">
                <a:latin typeface="Arial"/>
                <a:cs typeface="Arial"/>
              </a:rPr>
              <a:t>Acqua:</a:t>
            </a:r>
            <a:endParaRPr sz="3150">
              <a:latin typeface="Arial"/>
              <a:cs typeface="Arial"/>
            </a:endParaRPr>
          </a:p>
          <a:p>
            <a:pPr marL="12700" marR="1356360">
              <a:lnSpc>
                <a:spcPts val="3560"/>
              </a:lnSpc>
              <a:spcBef>
                <a:spcPts val="195"/>
              </a:spcBef>
            </a:pPr>
            <a:r>
              <a:rPr sz="3150" b="1" dirty="0">
                <a:latin typeface="Arial"/>
                <a:cs typeface="Arial"/>
              </a:rPr>
              <a:t>È</a:t>
            </a:r>
            <a:r>
              <a:rPr sz="3150" b="1" spc="5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un</a:t>
            </a:r>
            <a:r>
              <a:rPr sz="3150" b="1" spc="5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bene</a:t>
            </a:r>
            <a:r>
              <a:rPr sz="3150" b="1" spc="5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prezioso</a:t>
            </a:r>
            <a:r>
              <a:rPr sz="3150" b="1" spc="5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in</a:t>
            </a:r>
            <a:r>
              <a:rPr sz="3150" b="1" spc="50" dirty="0">
                <a:latin typeface="Arial"/>
                <a:cs typeface="Arial"/>
              </a:rPr>
              <a:t> </a:t>
            </a:r>
            <a:r>
              <a:rPr sz="3150" b="1" spc="-10" dirty="0">
                <a:latin typeface="Arial"/>
                <a:cs typeface="Arial"/>
              </a:rPr>
              <a:t>montagna</a:t>
            </a:r>
            <a:r>
              <a:rPr sz="3150" b="1" spc="785" dirty="0">
                <a:latin typeface="Arial"/>
                <a:cs typeface="Arial"/>
              </a:rPr>
              <a:t> </a:t>
            </a:r>
            <a:r>
              <a:rPr sz="3150" dirty="0">
                <a:latin typeface="Arial MT"/>
                <a:cs typeface="Arial MT"/>
              </a:rPr>
              <a:t>Pochissimi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rifugi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sono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collegati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all’acquedotto </a:t>
            </a:r>
            <a:r>
              <a:rPr sz="3150" dirty="0">
                <a:latin typeface="Arial MT"/>
                <a:cs typeface="Arial MT"/>
              </a:rPr>
              <a:t>Comunale,</a:t>
            </a:r>
            <a:r>
              <a:rPr sz="3150" spc="8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la</a:t>
            </a:r>
            <a:r>
              <a:rPr sz="3150" spc="8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maggior</a:t>
            </a:r>
            <a:r>
              <a:rPr sz="3150" spc="8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parte</a:t>
            </a:r>
            <a:r>
              <a:rPr sz="3150" spc="8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prendono</a:t>
            </a:r>
            <a:r>
              <a:rPr sz="3150" spc="8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l’acqua</a:t>
            </a:r>
            <a:endParaRPr sz="3150">
              <a:latin typeface="Arial MT"/>
              <a:cs typeface="Arial MT"/>
            </a:endParaRPr>
          </a:p>
          <a:p>
            <a:pPr marL="12700">
              <a:lnSpc>
                <a:spcPts val="3379"/>
              </a:lnSpc>
            </a:pPr>
            <a:r>
              <a:rPr sz="3150" dirty="0">
                <a:latin typeface="Arial MT"/>
                <a:cs typeface="Arial MT"/>
              </a:rPr>
              <a:t>dall’ambiente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che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circonda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negli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ultimi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anni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si</a:t>
            </a:r>
            <a:endParaRPr sz="3150">
              <a:latin typeface="Arial MT"/>
              <a:cs typeface="Arial MT"/>
            </a:endParaRPr>
          </a:p>
          <a:p>
            <a:pPr marL="12700" marR="5080">
              <a:lnSpc>
                <a:spcPts val="3560"/>
              </a:lnSpc>
              <a:spcBef>
                <a:spcPts val="195"/>
              </a:spcBef>
            </a:pPr>
            <a:r>
              <a:rPr sz="3150" dirty="0">
                <a:latin typeface="Arial MT"/>
                <a:cs typeface="Arial MT"/>
              </a:rPr>
              <a:t>è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registrato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sua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carenza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durante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l’estate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che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non </a:t>
            </a:r>
            <a:r>
              <a:rPr sz="3150" dirty="0">
                <a:latin typeface="Arial MT"/>
                <a:cs typeface="Arial MT"/>
              </a:rPr>
              <a:t>sempre</a:t>
            </a:r>
            <a:r>
              <a:rPr sz="3150" spc="4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si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riesce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sopperire.</a:t>
            </a:r>
            <a:endParaRPr sz="3150">
              <a:latin typeface="Arial MT"/>
              <a:cs typeface="Arial MT"/>
            </a:endParaRPr>
          </a:p>
          <a:p>
            <a:pPr marL="12700">
              <a:lnSpc>
                <a:spcPts val="3485"/>
              </a:lnSpc>
            </a:pPr>
            <a:r>
              <a:rPr sz="3150" dirty="0">
                <a:latin typeface="Arial MT"/>
                <a:cs typeface="Arial MT"/>
              </a:rPr>
              <a:t>Questo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comporta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uso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attento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mirato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al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risparmio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6285" y="1920497"/>
            <a:ext cx="9675495" cy="5489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3670"/>
              </a:lnSpc>
              <a:spcBef>
                <a:spcPts val="135"/>
              </a:spcBef>
            </a:pPr>
            <a:r>
              <a:rPr sz="3150" b="1" dirty="0">
                <a:latin typeface="Arial"/>
                <a:cs typeface="Arial"/>
              </a:rPr>
              <a:t>Come</a:t>
            </a:r>
            <a:r>
              <a:rPr sz="3150" b="1" spc="9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risparmiare</a:t>
            </a:r>
            <a:r>
              <a:rPr sz="3150" b="1" spc="105" dirty="0">
                <a:latin typeface="Arial"/>
                <a:cs typeface="Arial"/>
              </a:rPr>
              <a:t> </a:t>
            </a:r>
            <a:r>
              <a:rPr sz="3150" b="1" spc="-10" dirty="0">
                <a:latin typeface="Arial"/>
                <a:cs typeface="Arial"/>
              </a:rPr>
              <a:t>l’acqua</a:t>
            </a:r>
            <a:endParaRPr sz="3150">
              <a:latin typeface="Arial"/>
              <a:cs typeface="Arial"/>
            </a:endParaRPr>
          </a:p>
          <a:p>
            <a:pPr marL="236854" marR="270510" indent="-224154">
              <a:lnSpc>
                <a:spcPts val="3560"/>
              </a:lnSpc>
              <a:spcBef>
                <a:spcPts val="195"/>
              </a:spcBef>
              <a:buChar char="-"/>
              <a:tabLst>
                <a:tab pos="236854" algn="l"/>
                <a:tab pos="259079" algn="l"/>
              </a:tabLst>
            </a:pPr>
            <a:r>
              <a:rPr sz="3150" dirty="0">
                <a:latin typeface="Arial MT"/>
                <a:cs typeface="Arial MT"/>
              </a:rPr>
              <a:t>	limitando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l’offerta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culinaria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pochi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piatti,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in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20" dirty="0">
                <a:latin typeface="Arial MT"/>
                <a:cs typeface="Arial MT"/>
              </a:rPr>
              <a:t>modo </a:t>
            </a:r>
            <a:r>
              <a:rPr sz="3150" dirty="0">
                <a:latin typeface="Arial MT"/>
                <a:cs typeface="Arial MT"/>
              </a:rPr>
              <a:t>da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ottenere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consistenti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vantaggi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nella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preparazione </a:t>
            </a:r>
            <a:r>
              <a:rPr sz="3150" dirty="0">
                <a:latin typeface="Arial MT"/>
                <a:cs typeface="Arial MT"/>
              </a:rPr>
              <a:t>e</a:t>
            </a:r>
            <a:r>
              <a:rPr sz="3150" spc="1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pulizia;</a:t>
            </a:r>
            <a:endParaRPr sz="3150">
              <a:latin typeface="Arial MT"/>
              <a:cs typeface="Arial MT"/>
            </a:endParaRPr>
          </a:p>
          <a:p>
            <a:pPr marL="236854" marR="474345" indent="-224790">
              <a:lnSpc>
                <a:spcPts val="3560"/>
              </a:lnSpc>
              <a:spcBef>
                <a:spcPts val="10"/>
              </a:spcBef>
              <a:buChar char="-"/>
              <a:tabLst>
                <a:tab pos="236854" algn="l"/>
                <a:tab pos="258445" algn="l"/>
              </a:tabLst>
            </a:pPr>
            <a:r>
              <a:rPr sz="3150" dirty="0">
                <a:latin typeface="Arial MT"/>
                <a:cs typeface="Arial MT"/>
              </a:rPr>
              <a:t>	utilizzando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in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cucina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alimenti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che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non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comportano </a:t>
            </a:r>
            <a:r>
              <a:rPr sz="3150" dirty="0">
                <a:latin typeface="Arial MT"/>
                <a:cs typeface="Arial MT"/>
              </a:rPr>
              <a:t>notevoli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consumi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d’acqua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il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loro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lavaggio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spc="-50" dirty="0">
                <a:latin typeface="Arial MT"/>
                <a:cs typeface="Arial MT"/>
              </a:rPr>
              <a:t>e </a:t>
            </a:r>
            <a:r>
              <a:rPr sz="3150" spc="-10" dirty="0">
                <a:latin typeface="Arial MT"/>
                <a:cs typeface="Arial MT"/>
              </a:rPr>
              <a:t>preparazione;</a:t>
            </a:r>
            <a:endParaRPr sz="3150">
              <a:latin typeface="Arial MT"/>
              <a:cs typeface="Arial MT"/>
            </a:endParaRPr>
          </a:p>
          <a:p>
            <a:pPr marL="259079" indent="-246379">
              <a:lnSpc>
                <a:spcPts val="3379"/>
              </a:lnSpc>
              <a:buChar char="-"/>
              <a:tabLst>
                <a:tab pos="259079" algn="l"/>
              </a:tabLst>
            </a:pPr>
            <a:r>
              <a:rPr sz="3150" dirty="0">
                <a:latin typeface="Arial MT"/>
                <a:cs typeface="Arial MT"/>
              </a:rPr>
              <a:t>dosando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l’uscita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dell’acqua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dai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rubinetti;</a:t>
            </a:r>
            <a:endParaRPr sz="3150">
              <a:latin typeface="Arial MT"/>
              <a:cs typeface="Arial MT"/>
            </a:endParaRPr>
          </a:p>
          <a:p>
            <a:pPr marL="259079" indent="-246379">
              <a:lnSpc>
                <a:spcPts val="3565"/>
              </a:lnSpc>
              <a:buChar char="-"/>
              <a:tabLst>
                <a:tab pos="259079" algn="l"/>
              </a:tabLst>
            </a:pPr>
            <a:r>
              <a:rPr sz="3150" dirty="0">
                <a:latin typeface="Arial MT"/>
                <a:cs typeface="Arial MT"/>
              </a:rPr>
              <a:t>nei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casi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estremi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chiudere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servizi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esterni;</a:t>
            </a:r>
            <a:endParaRPr sz="3150">
              <a:latin typeface="Arial MT"/>
              <a:cs typeface="Arial MT"/>
            </a:endParaRPr>
          </a:p>
          <a:p>
            <a:pPr marL="236854" marR="5080" indent="-224790">
              <a:lnSpc>
                <a:spcPts val="3560"/>
              </a:lnSpc>
              <a:spcBef>
                <a:spcPts val="195"/>
              </a:spcBef>
              <a:buChar char="-"/>
              <a:tabLst>
                <a:tab pos="236854" algn="l"/>
                <a:tab pos="258445" algn="l"/>
              </a:tabLst>
            </a:pPr>
            <a:r>
              <a:rPr sz="3150" dirty="0">
                <a:latin typeface="Arial MT"/>
                <a:cs typeface="Arial MT"/>
              </a:rPr>
              <a:t>	mettendo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le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docce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gettone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tempo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l’acqua </a:t>
            </a:r>
            <a:r>
              <a:rPr sz="3150" dirty="0">
                <a:latin typeface="Arial MT"/>
                <a:cs typeface="Arial MT"/>
              </a:rPr>
              <a:t>calda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(dove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funziona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un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servizio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doccia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per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l’utente);</a:t>
            </a:r>
            <a:endParaRPr sz="3150">
              <a:latin typeface="Arial MT"/>
              <a:cs typeface="Arial MT"/>
            </a:endParaRPr>
          </a:p>
          <a:p>
            <a:pPr marL="259079" indent="-246379">
              <a:lnSpc>
                <a:spcPts val="3485"/>
              </a:lnSpc>
              <a:buChar char="-"/>
              <a:tabLst>
                <a:tab pos="259079" algn="l"/>
              </a:tabLst>
            </a:pPr>
            <a:r>
              <a:rPr sz="3150" dirty="0">
                <a:latin typeface="Arial MT"/>
                <a:cs typeface="Arial MT"/>
              </a:rPr>
              <a:t>evitando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se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possibile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l’uso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tovaglioli,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tovaglie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spc="-50" dirty="0">
                <a:latin typeface="Arial MT"/>
                <a:cs typeface="Arial MT"/>
              </a:rPr>
              <a:t>e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8471" y="1920497"/>
            <a:ext cx="8228330" cy="1416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3670"/>
              </a:lnSpc>
              <a:spcBef>
                <a:spcPts val="135"/>
              </a:spcBef>
            </a:pPr>
            <a:r>
              <a:rPr sz="3150" dirty="0">
                <a:latin typeface="Arial MT"/>
                <a:cs typeface="Arial MT"/>
              </a:rPr>
              <a:t>lenzuola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cotone.</a:t>
            </a:r>
            <a:endParaRPr sz="3150">
              <a:latin typeface="Arial MT"/>
              <a:cs typeface="Arial MT"/>
            </a:endParaRPr>
          </a:p>
          <a:p>
            <a:pPr marL="12700" marR="5080">
              <a:lnSpc>
                <a:spcPts val="3560"/>
              </a:lnSpc>
              <a:spcBef>
                <a:spcPts val="195"/>
              </a:spcBef>
            </a:pPr>
            <a:r>
              <a:rPr sz="3150" b="1" dirty="0">
                <a:latin typeface="Arial"/>
                <a:cs typeface="Arial"/>
              </a:rPr>
              <a:t>Ecco</a:t>
            </a:r>
            <a:r>
              <a:rPr sz="3150" b="1" spc="6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perché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è</a:t>
            </a:r>
            <a:r>
              <a:rPr sz="3150" b="1" spc="6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obbligatorio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l’uso</a:t>
            </a:r>
            <a:r>
              <a:rPr sz="3150" b="1" spc="6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del</a:t>
            </a:r>
            <a:r>
              <a:rPr sz="3150" b="1" spc="65" dirty="0">
                <a:latin typeface="Arial"/>
                <a:cs typeface="Arial"/>
              </a:rPr>
              <a:t> </a:t>
            </a:r>
            <a:r>
              <a:rPr sz="3150" b="1" spc="-10" dirty="0">
                <a:latin typeface="Arial"/>
                <a:cs typeface="Arial"/>
              </a:rPr>
              <a:t>sacco </a:t>
            </a:r>
            <a:r>
              <a:rPr sz="3150" b="1" dirty="0">
                <a:latin typeface="Arial"/>
                <a:cs typeface="Arial"/>
              </a:rPr>
              <a:t>lenzuolo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per</a:t>
            </a:r>
            <a:r>
              <a:rPr sz="3150" b="1" spc="70" dirty="0">
                <a:latin typeface="Arial"/>
                <a:cs typeface="Arial"/>
              </a:rPr>
              <a:t> </a:t>
            </a:r>
            <a:r>
              <a:rPr sz="3150" b="1" spc="-10" dirty="0">
                <a:latin typeface="Arial"/>
                <a:cs typeface="Arial"/>
              </a:rPr>
              <a:t>dormire.</a:t>
            </a:r>
            <a:endParaRPr sz="3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4099" y="1920497"/>
            <a:ext cx="9137650" cy="3679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3670"/>
              </a:lnSpc>
              <a:spcBef>
                <a:spcPts val="135"/>
              </a:spcBef>
            </a:pPr>
            <a:r>
              <a:rPr sz="3150" b="1" dirty="0">
                <a:latin typeface="Arial"/>
                <a:cs typeface="Arial"/>
              </a:rPr>
              <a:t>Come</a:t>
            </a:r>
            <a:r>
              <a:rPr sz="3150" b="1" spc="9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risparmiare</a:t>
            </a:r>
            <a:r>
              <a:rPr sz="3150" b="1" spc="105" dirty="0">
                <a:latin typeface="Arial"/>
                <a:cs typeface="Arial"/>
              </a:rPr>
              <a:t> </a:t>
            </a:r>
            <a:r>
              <a:rPr sz="3150" b="1" spc="-10" dirty="0">
                <a:latin typeface="Arial"/>
                <a:cs typeface="Arial"/>
              </a:rPr>
              <a:t>energia</a:t>
            </a:r>
            <a:endParaRPr sz="3150">
              <a:latin typeface="Arial"/>
              <a:cs typeface="Arial"/>
            </a:endParaRPr>
          </a:p>
          <a:p>
            <a:pPr marL="370840" indent="-246379">
              <a:lnSpc>
                <a:spcPts val="3565"/>
              </a:lnSpc>
              <a:buChar char="-"/>
              <a:tabLst>
                <a:tab pos="370840" algn="l"/>
              </a:tabLst>
            </a:pPr>
            <a:r>
              <a:rPr sz="3150" dirty="0">
                <a:latin typeface="Arial MT"/>
                <a:cs typeface="Arial MT"/>
              </a:rPr>
              <a:t>utilizzando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lampade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</a:t>
            </a:r>
            <a:r>
              <a:rPr sz="3150" spc="7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basso</a:t>
            </a:r>
            <a:r>
              <a:rPr sz="3150" spc="7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consumo;</a:t>
            </a:r>
            <a:endParaRPr sz="3150">
              <a:latin typeface="Arial MT"/>
              <a:cs typeface="Arial MT"/>
            </a:endParaRPr>
          </a:p>
          <a:p>
            <a:pPr marL="349250" marR="5080" indent="-224790">
              <a:lnSpc>
                <a:spcPts val="3560"/>
              </a:lnSpc>
              <a:spcBef>
                <a:spcPts val="195"/>
              </a:spcBef>
              <a:buChar char="-"/>
              <a:tabLst>
                <a:tab pos="349250" algn="l"/>
                <a:tab pos="370840" algn="l"/>
                <a:tab pos="5456555" algn="l"/>
              </a:tabLst>
            </a:pPr>
            <a:r>
              <a:rPr sz="3150" dirty="0">
                <a:latin typeface="Arial MT"/>
                <a:cs typeface="Arial MT"/>
              </a:rPr>
              <a:t>	utilizzando</a:t>
            </a:r>
            <a:r>
              <a:rPr sz="3150" spc="9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elettrodomestici</a:t>
            </a:r>
            <a:r>
              <a:rPr sz="3150" dirty="0">
                <a:latin typeface="Arial MT"/>
                <a:cs typeface="Arial MT"/>
              </a:rPr>
              <a:t>	in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modo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contenuto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spc="-50" dirty="0">
                <a:latin typeface="Arial MT"/>
                <a:cs typeface="Arial MT"/>
              </a:rPr>
              <a:t>e </a:t>
            </a:r>
            <a:r>
              <a:rPr sz="3150" dirty="0">
                <a:latin typeface="Arial MT"/>
                <a:cs typeface="Arial MT"/>
              </a:rPr>
              <a:t>a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basso</a:t>
            </a:r>
            <a:r>
              <a:rPr sz="3150" spc="45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consumo;</a:t>
            </a:r>
            <a:endParaRPr sz="3150">
              <a:latin typeface="Arial MT"/>
              <a:cs typeface="Arial MT"/>
            </a:endParaRPr>
          </a:p>
          <a:p>
            <a:pPr marL="350520" marR="1174750" indent="-226060">
              <a:lnSpc>
                <a:spcPts val="3560"/>
              </a:lnSpc>
              <a:spcBef>
                <a:spcPts val="5"/>
              </a:spcBef>
              <a:buChar char="-"/>
              <a:tabLst>
                <a:tab pos="350520" algn="l"/>
                <a:tab pos="370840" algn="l"/>
              </a:tabLst>
            </a:pPr>
            <a:r>
              <a:rPr sz="3150" dirty="0">
                <a:latin typeface="Arial MT"/>
                <a:cs typeface="Arial MT"/>
              </a:rPr>
              <a:t>	evitando</a:t>
            </a:r>
            <a:r>
              <a:rPr sz="3150" spc="5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offrire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prodotti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che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comportano </a:t>
            </a:r>
            <a:r>
              <a:rPr sz="3150" dirty="0">
                <a:latin typeface="Arial MT"/>
                <a:cs typeface="Arial MT"/>
              </a:rPr>
              <a:t>dispendio</a:t>
            </a:r>
            <a:r>
              <a:rPr sz="3150" spc="9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energetico;</a:t>
            </a:r>
            <a:endParaRPr sz="3150">
              <a:latin typeface="Arial MT"/>
              <a:cs typeface="Arial MT"/>
            </a:endParaRPr>
          </a:p>
          <a:p>
            <a:pPr marL="349250" marR="476884" indent="-224790">
              <a:lnSpc>
                <a:spcPts val="3560"/>
              </a:lnSpc>
              <a:spcBef>
                <a:spcPts val="10"/>
              </a:spcBef>
              <a:buChar char="-"/>
              <a:tabLst>
                <a:tab pos="349250" algn="l"/>
                <a:tab pos="370840" algn="l"/>
              </a:tabLst>
            </a:pPr>
            <a:r>
              <a:rPr sz="3150" dirty="0">
                <a:latin typeface="Arial MT"/>
                <a:cs typeface="Arial MT"/>
              </a:rPr>
              <a:t>	usando</a:t>
            </a:r>
            <a:r>
              <a:rPr sz="3150" spc="5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l’acqua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con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attenzione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ai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consumi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e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spc="-25" dirty="0">
                <a:latin typeface="Arial MT"/>
                <a:cs typeface="Arial MT"/>
              </a:rPr>
              <a:t>al </a:t>
            </a:r>
            <a:r>
              <a:rPr sz="3150" dirty="0">
                <a:latin typeface="Arial MT"/>
                <a:cs typeface="Arial MT"/>
              </a:rPr>
              <a:t>consumo</a:t>
            </a:r>
            <a:r>
              <a:rPr sz="3150" spc="65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di</a:t>
            </a:r>
            <a:r>
              <a:rPr sz="3150" spc="60" dirty="0">
                <a:latin typeface="Arial MT"/>
                <a:cs typeface="Arial MT"/>
              </a:rPr>
              <a:t> </a:t>
            </a:r>
            <a:r>
              <a:rPr sz="3150" spc="-10" dirty="0">
                <a:latin typeface="Arial MT"/>
                <a:cs typeface="Arial MT"/>
              </a:rPr>
              <a:t>energia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0080625" cy="7559675"/>
            <a:chOff x="0" y="3"/>
            <a:chExt cx="10080625" cy="755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"/>
              <a:ext cx="10079278" cy="7559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"/>
              <a:ext cx="10080625" cy="1440815"/>
            </a:xfrm>
            <a:custGeom>
              <a:avLst/>
              <a:gdLst/>
              <a:ahLst/>
              <a:cxnLst/>
              <a:rect l="l" t="t" r="r" b="b"/>
              <a:pathLst>
                <a:path w="10080625" h="1440815">
                  <a:moveTo>
                    <a:pt x="10080002" y="0"/>
                  </a:moveTo>
                  <a:lnTo>
                    <a:pt x="0" y="0"/>
                  </a:lnTo>
                  <a:lnTo>
                    <a:pt x="0" y="1440357"/>
                  </a:lnTo>
                  <a:lnTo>
                    <a:pt x="10080002" y="1440357"/>
                  </a:lnTo>
                  <a:lnTo>
                    <a:pt x="1008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9994" y="323281"/>
              <a:ext cx="971638" cy="7196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425605"/>
              <a:ext cx="10079990" cy="29209"/>
            </a:xfrm>
            <a:custGeom>
              <a:avLst/>
              <a:gdLst/>
              <a:ahLst/>
              <a:cxnLst/>
              <a:rect l="l" t="t" r="r" b="b"/>
              <a:pathLst>
                <a:path w="10079990" h="29209">
                  <a:moveTo>
                    <a:pt x="0" y="28799"/>
                  </a:moveTo>
                  <a:lnTo>
                    <a:pt x="10079634" y="28799"/>
                  </a:lnTo>
                  <a:lnTo>
                    <a:pt x="10079634" y="0"/>
                  </a:lnTo>
                  <a:lnTo>
                    <a:pt x="0" y="0"/>
                  </a:lnTo>
                  <a:lnTo>
                    <a:pt x="0" y="28799"/>
                  </a:lnTo>
                  <a:close/>
                </a:path>
              </a:pathLst>
            </a:custGeom>
            <a:solidFill>
              <a:srgbClr val="F48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8985" y="1920497"/>
            <a:ext cx="4811395" cy="963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ts val="3670"/>
              </a:lnSpc>
              <a:spcBef>
                <a:spcPts val="135"/>
              </a:spcBef>
            </a:pPr>
            <a:r>
              <a:rPr sz="3150" b="1" dirty="0">
                <a:latin typeface="Arial"/>
                <a:cs typeface="Arial"/>
              </a:rPr>
              <a:t>Cosa</a:t>
            </a:r>
            <a:r>
              <a:rPr sz="3150" b="1" spc="75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possiamo</a:t>
            </a:r>
            <a:r>
              <a:rPr sz="3150" b="1" spc="80" dirty="0">
                <a:latin typeface="Arial"/>
                <a:cs typeface="Arial"/>
              </a:rPr>
              <a:t> </a:t>
            </a:r>
            <a:r>
              <a:rPr sz="3150" b="1" dirty="0">
                <a:latin typeface="Arial"/>
                <a:cs typeface="Arial"/>
              </a:rPr>
              <a:t>fare</a:t>
            </a:r>
            <a:r>
              <a:rPr sz="3150" b="1" spc="75" dirty="0">
                <a:latin typeface="Arial"/>
                <a:cs typeface="Arial"/>
              </a:rPr>
              <a:t> </a:t>
            </a:r>
            <a:r>
              <a:rPr sz="3150" b="1" spc="-20" dirty="0">
                <a:latin typeface="Arial"/>
                <a:cs typeface="Arial"/>
              </a:rPr>
              <a:t>noi?</a:t>
            </a:r>
            <a:endParaRPr sz="3150">
              <a:latin typeface="Arial"/>
              <a:cs typeface="Arial"/>
            </a:endParaRPr>
          </a:p>
          <a:p>
            <a:pPr>
              <a:lnSpc>
                <a:spcPts val="3670"/>
              </a:lnSpc>
            </a:pPr>
            <a:r>
              <a:rPr sz="3150" spc="-50" dirty="0">
                <a:latin typeface="Arial MT"/>
                <a:cs typeface="Arial MT"/>
              </a:rPr>
              <a:t>-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</a:t>
            </a:r>
            <a:r>
              <a:rPr dirty="0"/>
              <a:t>pianificare</a:t>
            </a:r>
            <a:r>
              <a:rPr spc="-45" dirty="0"/>
              <a:t> </a:t>
            </a:r>
            <a:r>
              <a:rPr dirty="0"/>
              <a:t>e</a:t>
            </a:r>
            <a:r>
              <a:rPr spc="-40" dirty="0"/>
              <a:t> </a:t>
            </a:r>
            <a:r>
              <a:rPr spc="-10" dirty="0"/>
              <a:t>prevedere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71614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1854" y="1881266"/>
            <a:ext cx="497459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dirty="0">
                <a:latin typeface="Arial MT"/>
                <a:cs typeface="Arial MT"/>
              </a:rPr>
              <a:t>Scala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grande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-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filtro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regionale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(a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casa)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9855" y="2834185"/>
            <a:ext cx="130810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2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855" y="3259343"/>
            <a:ext cx="130810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2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855" y="2267977"/>
            <a:ext cx="676211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5080" indent="-324485">
              <a:lnSpc>
                <a:spcPct val="139500"/>
              </a:lnSpc>
              <a:spcBef>
                <a:spcPts val="100"/>
              </a:spcBef>
              <a:tabLst>
                <a:tab pos="336550" algn="l"/>
              </a:tabLst>
            </a:pPr>
            <a:r>
              <a:rPr sz="2250" spc="37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250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000" dirty="0">
                <a:latin typeface="Arial MT"/>
                <a:cs typeface="Arial MT"/>
              </a:rPr>
              <a:t>condizioni: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bollettini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meteorologici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informazioni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generali </a:t>
            </a:r>
            <a:r>
              <a:rPr sz="2000" dirty="0">
                <a:latin typeface="Arial MT"/>
                <a:cs typeface="Arial MT"/>
              </a:rPr>
              <a:t>terreno: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carta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topografica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guide</a:t>
            </a:r>
            <a:endParaRPr sz="2000">
              <a:latin typeface="Arial MT"/>
              <a:cs typeface="Arial MT"/>
            </a:endParaRPr>
          </a:p>
          <a:p>
            <a:pPr marL="336550">
              <a:lnSpc>
                <a:spcPct val="100000"/>
              </a:lnSpc>
              <a:spcBef>
                <a:spcPts val="944"/>
              </a:spcBef>
            </a:pPr>
            <a:r>
              <a:rPr sz="2000" dirty="0">
                <a:latin typeface="Arial MT"/>
                <a:cs typeface="Arial MT"/>
              </a:rPr>
              <a:t>fattore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umano: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partecipanti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equipaggiamento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865" y="3752536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854" y="3662187"/>
            <a:ext cx="5987415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dirty="0">
                <a:latin typeface="Arial MT"/>
                <a:cs typeface="Arial MT"/>
              </a:rPr>
              <a:t>Scala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media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-</a:t>
            </a:r>
            <a:r>
              <a:rPr sz="2300" spc="-1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filtro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zonale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(sul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posto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all'arrivo)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4615107"/>
            <a:ext cx="130810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2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5040264"/>
            <a:ext cx="130810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2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9855" y="4048897"/>
            <a:ext cx="642429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5080" indent="-324485">
              <a:lnSpc>
                <a:spcPct val="139500"/>
              </a:lnSpc>
              <a:spcBef>
                <a:spcPts val="100"/>
              </a:spcBef>
              <a:tabLst>
                <a:tab pos="336550" algn="l"/>
              </a:tabLst>
            </a:pPr>
            <a:r>
              <a:rPr sz="2250" spc="37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250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000" dirty="0">
                <a:latin typeface="Arial MT"/>
                <a:cs typeface="Arial MT"/>
              </a:rPr>
              <a:t>condizioni: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ambientali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generali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meteorologiche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locali </a:t>
            </a:r>
            <a:r>
              <a:rPr sz="2000" dirty="0">
                <a:latin typeface="Arial MT"/>
                <a:cs typeface="Arial MT"/>
              </a:rPr>
              <a:t>terreno: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traccia</a:t>
            </a:r>
            <a:endParaRPr sz="2000">
              <a:latin typeface="Arial MT"/>
              <a:cs typeface="Arial MT"/>
            </a:endParaRPr>
          </a:p>
          <a:p>
            <a:pPr marL="336550">
              <a:lnSpc>
                <a:spcPct val="100000"/>
              </a:lnSpc>
              <a:spcBef>
                <a:spcPts val="944"/>
              </a:spcBef>
            </a:pPr>
            <a:r>
              <a:rPr sz="2000" dirty="0">
                <a:latin typeface="Arial MT"/>
                <a:cs typeface="Arial MT"/>
              </a:rPr>
              <a:t>fattore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umano: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partecipanti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controllo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dei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tempi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65" y="5533456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1854" y="5443108"/>
            <a:ext cx="665988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dirty="0">
                <a:latin typeface="Arial MT"/>
                <a:cs typeface="Arial MT"/>
              </a:rPr>
              <a:t>Scala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piccola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-</a:t>
            </a:r>
            <a:r>
              <a:rPr sz="2300" spc="-1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filtro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locale</a:t>
            </a:r>
            <a:r>
              <a:rPr sz="2300" spc="-1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(sul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posto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in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movimento)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9855" y="6396028"/>
            <a:ext cx="130810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2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9855" y="6821185"/>
            <a:ext cx="130810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2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9855" y="5829818"/>
            <a:ext cx="7131050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146685" indent="-324485">
              <a:lnSpc>
                <a:spcPct val="139500"/>
              </a:lnSpc>
              <a:spcBef>
                <a:spcPts val="100"/>
              </a:spcBef>
              <a:tabLst>
                <a:tab pos="336550" algn="l"/>
              </a:tabLst>
            </a:pPr>
            <a:r>
              <a:rPr sz="2250" spc="37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250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000" dirty="0">
                <a:latin typeface="Arial MT"/>
                <a:cs typeface="Arial MT"/>
              </a:rPr>
              <a:t>condizioni: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ambiente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specifico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meteorologiche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istantanee </a:t>
            </a:r>
            <a:r>
              <a:rPr sz="2000" dirty="0">
                <a:latin typeface="Arial MT"/>
                <a:cs typeface="Arial MT"/>
              </a:rPr>
              <a:t>terreno: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microtraccia</a:t>
            </a:r>
            <a:endParaRPr sz="2000">
              <a:latin typeface="Arial MT"/>
              <a:cs typeface="Arial MT"/>
            </a:endParaRPr>
          </a:p>
          <a:p>
            <a:pPr marL="336550">
              <a:lnSpc>
                <a:spcPct val="100000"/>
              </a:lnSpc>
              <a:spcBef>
                <a:spcPts val="944"/>
              </a:spcBef>
            </a:pPr>
            <a:r>
              <a:rPr sz="2000" dirty="0">
                <a:latin typeface="Arial MT"/>
                <a:cs typeface="Arial MT"/>
              </a:rPr>
              <a:t>fattore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umano: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sicurezza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condizioni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fisiche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dei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partecipanti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564" y="143060"/>
            <a:ext cx="6233795" cy="596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45"/>
              </a:lnSpc>
            </a:pPr>
            <a:r>
              <a:rPr sz="4200" b="1" dirty="0">
                <a:solidFill>
                  <a:srgbClr val="0061A6"/>
                </a:solidFill>
                <a:latin typeface="Arial"/>
                <a:cs typeface="Arial"/>
              </a:rPr>
              <a:t>Preparare</a:t>
            </a:r>
            <a:r>
              <a:rPr sz="4200" b="1" spc="-245" dirty="0">
                <a:solidFill>
                  <a:srgbClr val="0061A6"/>
                </a:solidFill>
                <a:latin typeface="Arial"/>
                <a:cs typeface="Arial"/>
              </a:rPr>
              <a:t> </a:t>
            </a:r>
            <a:r>
              <a:rPr sz="4200" b="1" spc="-10" dirty="0">
                <a:solidFill>
                  <a:srgbClr val="0061A6"/>
                </a:solidFill>
                <a:latin typeface="Arial"/>
                <a:cs typeface="Arial"/>
              </a:rPr>
              <a:t>un'escursione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1203" y="15"/>
            <a:ext cx="9187180" cy="7559675"/>
            <a:chOff x="331203" y="15"/>
            <a:chExt cx="9187180" cy="7559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04" y="15"/>
              <a:ext cx="8978036" cy="75592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203" y="1583286"/>
              <a:ext cx="1324444" cy="25196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004" y="1517767"/>
              <a:ext cx="2581554" cy="29451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361" y="1736639"/>
              <a:ext cx="3446284" cy="34462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6921" y="3815286"/>
              <a:ext cx="1486446" cy="25196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2163" y="3774963"/>
              <a:ext cx="2787484" cy="30639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04842" y="4416123"/>
              <a:ext cx="3040926" cy="304092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89864" y="675630"/>
            <a:ext cx="479679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cartografia</a:t>
            </a:r>
            <a:r>
              <a:rPr spc="-155" dirty="0"/>
              <a:t> </a:t>
            </a:r>
            <a:r>
              <a:rPr dirty="0"/>
              <a:t>e</a:t>
            </a:r>
            <a:r>
              <a:rPr spc="-150" dirty="0"/>
              <a:t> </a:t>
            </a:r>
            <a:r>
              <a:rPr spc="-10" dirty="0"/>
              <a:t>guide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05" y="1946887"/>
            <a:ext cx="4910035" cy="50396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7995" y="1943280"/>
            <a:ext cx="4787646" cy="50396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66051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</a:t>
            </a:r>
            <a:r>
              <a:rPr dirty="0"/>
              <a:t>previsioni</a:t>
            </a:r>
            <a:r>
              <a:rPr spc="-55" dirty="0"/>
              <a:t> </a:t>
            </a:r>
            <a:r>
              <a:rPr spc="-10" dirty="0"/>
              <a:t>meteorologiche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12001"/>
            <a:ext cx="10079990" cy="6048375"/>
            <a:chOff x="0" y="1512001"/>
            <a:chExt cx="10079990" cy="6048375"/>
          </a:xfrm>
        </p:grpSpPr>
        <p:sp>
          <p:nvSpPr>
            <p:cNvPr id="3" name="object 3"/>
            <p:cNvSpPr/>
            <p:nvPr/>
          </p:nvSpPr>
          <p:spPr>
            <a:xfrm>
              <a:off x="0" y="1512001"/>
              <a:ext cx="10079990" cy="6048375"/>
            </a:xfrm>
            <a:custGeom>
              <a:avLst/>
              <a:gdLst/>
              <a:ahLst/>
              <a:cxnLst/>
              <a:rect l="l" t="t" r="r" b="b"/>
              <a:pathLst>
                <a:path w="10079990" h="6048375">
                  <a:moveTo>
                    <a:pt x="10079634" y="0"/>
                  </a:moveTo>
                  <a:lnTo>
                    <a:pt x="0" y="0"/>
                  </a:lnTo>
                  <a:lnTo>
                    <a:pt x="0" y="6048006"/>
                  </a:lnTo>
                  <a:lnTo>
                    <a:pt x="10079634" y="6048006"/>
                  </a:lnTo>
                  <a:lnTo>
                    <a:pt x="10079634" y="0"/>
                  </a:lnTo>
                  <a:close/>
                </a:path>
              </a:pathLst>
            </a:custGeom>
            <a:solidFill>
              <a:srgbClr val="B3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4004" y="1856882"/>
              <a:ext cx="1799640" cy="17780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47682"/>
              <a:ext cx="2778836" cy="28116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001" y="2483284"/>
              <a:ext cx="5513755" cy="32396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06843" y="2754721"/>
              <a:ext cx="1836420" cy="1889760"/>
            </a:xfrm>
            <a:custGeom>
              <a:avLst/>
              <a:gdLst/>
              <a:ahLst/>
              <a:cxnLst/>
              <a:rect l="l" t="t" r="r" b="b"/>
              <a:pathLst>
                <a:path w="1836420" h="1889760">
                  <a:moveTo>
                    <a:pt x="1836356" y="874445"/>
                  </a:moveTo>
                  <a:lnTo>
                    <a:pt x="0" y="874445"/>
                  </a:lnTo>
                  <a:lnTo>
                    <a:pt x="0" y="1889645"/>
                  </a:lnTo>
                  <a:lnTo>
                    <a:pt x="1836356" y="1889645"/>
                  </a:lnTo>
                  <a:lnTo>
                    <a:pt x="1836356" y="874445"/>
                  </a:lnTo>
                  <a:close/>
                </a:path>
                <a:path w="1836420" h="1889760">
                  <a:moveTo>
                    <a:pt x="1836356" y="0"/>
                  </a:moveTo>
                  <a:lnTo>
                    <a:pt x="216357" y="0"/>
                  </a:lnTo>
                  <a:lnTo>
                    <a:pt x="216357" y="305638"/>
                  </a:lnTo>
                  <a:lnTo>
                    <a:pt x="1836356" y="305638"/>
                  </a:lnTo>
                  <a:lnTo>
                    <a:pt x="1836356" y="0"/>
                  </a:lnTo>
                  <a:close/>
                </a:path>
              </a:pathLst>
            </a:custGeom>
            <a:solidFill>
              <a:srgbClr val="B3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equipaggiamento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03375" y="2802499"/>
            <a:ext cx="1462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 Black"/>
                <a:cs typeface="Arial Black"/>
              </a:rPr>
              <a:t>ABBIGLIAMENTO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0503" y="3729497"/>
            <a:ext cx="752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Accessori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7199" y="3925096"/>
            <a:ext cx="1750695" cy="23488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5560">
              <a:lnSpc>
                <a:spcPts val="1170"/>
              </a:lnSpc>
              <a:spcBef>
                <a:spcPts val="10"/>
              </a:spcBef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protezione</a:t>
            </a:r>
            <a:r>
              <a:rPr sz="10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solare,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cappello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visiera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occhiali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sole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0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estate;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guanti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cappello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di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lana</a:t>
            </a:r>
            <a:r>
              <a:rPr sz="10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inverno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1050">
              <a:latin typeface="Arial MT"/>
              <a:cs typeface="Arial MT"/>
            </a:endParaRPr>
          </a:p>
          <a:p>
            <a:pPr marL="35560">
              <a:lnSpc>
                <a:spcPts val="1390"/>
              </a:lnSpc>
              <a:spcBef>
                <a:spcPts val="5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Giacca</a:t>
            </a:r>
            <a:r>
              <a:rPr sz="12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vento</a:t>
            </a:r>
            <a:endParaRPr sz="1200">
              <a:latin typeface="Arial"/>
              <a:cs typeface="Arial"/>
            </a:endParaRPr>
          </a:p>
          <a:p>
            <a:pPr marL="35560">
              <a:lnSpc>
                <a:spcPts val="1210"/>
              </a:lnSpc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ed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eventuale</a:t>
            </a:r>
            <a:r>
              <a:rPr sz="105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poncho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1050">
              <a:latin typeface="Arial MT"/>
              <a:cs typeface="Arial MT"/>
            </a:endParaRPr>
          </a:p>
          <a:p>
            <a:pPr marR="508634">
              <a:lnSpc>
                <a:spcPts val="1340"/>
              </a:lnSpc>
              <a:spcBef>
                <a:spcPts val="5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Coprizaino</a:t>
            </a:r>
            <a:r>
              <a:rPr sz="12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12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pioggia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15"/>
              </a:spcBef>
            </a:pPr>
            <a:endParaRPr sz="1200">
              <a:latin typeface="Arial"/>
              <a:cs typeface="Arial"/>
            </a:endParaRPr>
          </a:p>
          <a:p>
            <a:pPr marL="35560">
              <a:lnSpc>
                <a:spcPts val="1390"/>
              </a:lnSpc>
            </a:pPr>
            <a:r>
              <a:rPr sz="1200" b="1" i="1" spc="-20" dirty="0">
                <a:solidFill>
                  <a:srgbClr val="FFFFFF"/>
                </a:solidFill>
                <a:latin typeface="Arial"/>
                <a:cs typeface="Arial"/>
              </a:rPr>
              <a:t>Pile</a:t>
            </a:r>
            <a:endParaRPr sz="1200">
              <a:latin typeface="Arial"/>
              <a:cs typeface="Arial"/>
            </a:endParaRPr>
          </a:p>
          <a:p>
            <a:pPr marL="35560">
              <a:lnSpc>
                <a:spcPts val="1210"/>
              </a:lnSpc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leggero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estate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pesante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0838" y="4546437"/>
            <a:ext cx="1872614" cy="2005964"/>
          </a:xfrm>
          <a:custGeom>
            <a:avLst/>
            <a:gdLst/>
            <a:ahLst/>
            <a:cxnLst/>
            <a:rect l="l" t="t" r="r" b="b"/>
            <a:pathLst>
              <a:path w="1872614" h="2005965">
                <a:moveTo>
                  <a:pt x="1872361" y="1278724"/>
                </a:moveTo>
                <a:lnTo>
                  <a:pt x="36004" y="1278724"/>
                </a:lnTo>
                <a:lnTo>
                  <a:pt x="36004" y="2005926"/>
                </a:lnTo>
                <a:lnTo>
                  <a:pt x="1872361" y="2005926"/>
                </a:lnTo>
                <a:lnTo>
                  <a:pt x="1872361" y="1278724"/>
                </a:lnTo>
                <a:close/>
              </a:path>
              <a:path w="1872614" h="2005965">
                <a:moveTo>
                  <a:pt x="1872361" y="0"/>
                </a:moveTo>
                <a:lnTo>
                  <a:pt x="36004" y="0"/>
                </a:lnTo>
                <a:lnTo>
                  <a:pt x="36004" y="673569"/>
                </a:lnTo>
                <a:lnTo>
                  <a:pt x="0" y="673569"/>
                </a:lnTo>
                <a:lnTo>
                  <a:pt x="0" y="1087564"/>
                </a:lnTo>
                <a:lnTo>
                  <a:pt x="1836356" y="1087564"/>
                </a:lnTo>
                <a:lnTo>
                  <a:pt x="1836356" y="709930"/>
                </a:lnTo>
                <a:lnTo>
                  <a:pt x="1872361" y="709930"/>
                </a:lnTo>
                <a:lnTo>
                  <a:pt x="1872361" y="0"/>
                </a:lnTo>
                <a:close/>
              </a:path>
            </a:pathLst>
          </a:custGeom>
          <a:solidFill>
            <a:srgbClr val="B3C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0" y="3850198"/>
            <a:ext cx="2779395" cy="3236595"/>
            <a:chOff x="0" y="3850198"/>
            <a:chExt cx="2779395" cy="323659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850198"/>
              <a:ext cx="2778848" cy="323640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06843" y="6395761"/>
              <a:ext cx="1836420" cy="588645"/>
            </a:xfrm>
            <a:custGeom>
              <a:avLst/>
              <a:gdLst/>
              <a:ahLst/>
              <a:cxnLst/>
              <a:rect l="l" t="t" r="r" b="b"/>
              <a:pathLst>
                <a:path w="1836420" h="588645">
                  <a:moveTo>
                    <a:pt x="1836356" y="0"/>
                  </a:moveTo>
                  <a:lnTo>
                    <a:pt x="0" y="0"/>
                  </a:lnTo>
                  <a:lnTo>
                    <a:pt x="0" y="588606"/>
                  </a:lnTo>
                  <a:lnTo>
                    <a:pt x="1836356" y="588606"/>
                  </a:lnTo>
                  <a:lnTo>
                    <a:pt x="1836356" y="0"/>
                  </a:lnTo>
                  <a:close/>
                </a:path>
              </a:pathLst>
            </a:custGeom>
            <a:solidFill>
              <a:srgbClr val="B3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30503" y="6247704"/>
            <a:ext cx="60007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inverno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417803" y="2334237"/>
            <a:ext cx="2519680" cy="3042920"/>
            <a:chOff x="7417803" y="2334237"/>
            <a:chExt cx="2519680" cy="304292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7803" y="2615771"/>
              <a:ext cx="2519641" cy="27611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7803" y="2334237"/>
              <a:ext cx="2519641" cy="29764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65439" y="2612164"/>
              <a:ext cx="1836420" cy="1407795"/>
            </a:xfrm>
            <a:custGeom>
              <a:avLst/>
              <a:gdLst/>
              <a:ahLst/>
              <a:cxnLst/>
              <a:rect l="l" t="t" r="r" b="b"/>
              <a:pathLst>
                <a:path w="1836420" h="1407795">
                  <a:moveTo>
                    <a:pt x="1836356" y="720001"/>
                  </a:moveTo>
                  <a:lnTo>
                    <a:pt x="0" y="720001"/>
                  </a:lnTo>
                  <a:lnTo>
                    <a:pt x="0" y="1407236"/>
                  </a:lnTo>
                  <a:lnTo>
                    <a:pt x="1836356" y="1407236"/>
                  </a:lnTo>
                  <a:lnTo>
                    <a:pt x="1836356" y="720001"/>
                  </a:lnTo>
                  <a:close/>
                </a:path>
                <a:path w="1836420" h="1407795">
                  <a:moveTo>
                    <a:pt x="1836356" y="0"/>
                  </a:moveTo>
                  <a:lnTo>
                    <a:pt x="216001" y="0"/>
                  </a:lnTo>
                  <a:lnTo>
                    <a:pt x="216001" y="305638"/>
                  </a:lnTo>
                  <a:lnTo>
                    <a:pt x="1836356" y="305638"/>
                  </a:lnTo>
                  <a:lnTo>
                    <a:pt x="1836356" y="0"/>
                  </a:lnTo>
                  <a:close/>
                </a:path>
              </a:pathLst>
            </a:custGeom>
            <a:solidFill>
              <a:srgbClr val="B3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30503" y="6578895"/>
            <a:ext cx="153860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Maglietta</a:t>
            </a:r>
            <a:r>
              <a:rPr sz="12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2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ricambio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Calzini</a:t>
            </a:r>
            <a:r>
              <a:rPr sz="12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2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ricambio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74023" y="2659941"/>
            <a:ext cx="1040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 Black"/>
                <a:cs typeface="Arial Black"/>
              </a:rPr>
              <a:t>STRUMENTI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76958" y="4088158"/>
            <a:ext cx="1836420" cy="1282065"/>
          </a:xfrm>
          <a:custGeom>
            <a:avLst/>
            <a:gdLst/>
            <a:ahLst/>
            <a:cxnLst/>
            <a:rect l="l" t="t" r="r" b="b"/>
            <a:pathLst>
              <a:path w="1836420" h="1282064">
                <a:moveTo>
                  <a:pt x="1824837" y="720001"/>
                </a:moveTo>
                <a:lnTo>
                  <a:pt x="29527" y="720001"/>
                </a:lnTo>
                <a:lnTo>
                  <a:pt x="29527" y="1281963"/>
                </a:lnTo>
                <a:lnTo>
                  <a:pt x="1824837" y="1281963"/>
                </a:lnTo>
                <a:lnTo>
                  <a:pt x="1824837" y="720001"/>
                </a:lnTo>
                <a:close/>
              </a:path>
              <a:path w="1836420" h="1282064">
                <a:moveTo>
                  <a:pt x="1836356" y="0"/>
                </a:moveTo>
                <a:lnTo>
                  <a:pt x="0" y="0"/>
                </a:lnTo>
                <a:lnTo>
                  <a:pt x="0" y="687247"/>
                </a:lnTo>
                <a:lnTo>
                  <a:pt x="1836356" y="687247"/>
                </a:lnTo>
                <a:lnTo>
                  <a:pt x="1836356" y="0"/>
                </a:lnTo>
                <a:close/>
              </a:path>
            </a:pathLst>
          </a:custGeom>
          <a:solidFill>
            <a:srgbClr val="B3C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089100" y="3342503"/>
            <a:ext cx="1758314" cy="65151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ct val="92400"/>
              </a:lnSpc>
              <a:spcBef>
                <a:spcPts val="204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Sacchetto</a:t>
            </a:r>
            <a:r>
              <a:rPr sz="12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12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plastica</a:t>
            </a:r>
            <a:r>
              <a:rPr sz="1200" b="1" i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per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contenere</a:t>
            </a:r>
            <a:r>
              <a:rPr sz="105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l'abbigliamento (protezione</a:t>
            </a:r>
            <a:r>
              <a:rPr sz="105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dall'acqua)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0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per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contenere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 rifiuti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00618" y="4331782"/>
            <a:ext cx="1233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Pronto</a:t>
            </a:r>
            <a:r>
              <a:rPr sz="1200" b="1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soccorso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417803" y="5385603"/>
            <a:ext cx="2519680" cy="2174240"/>
            <a:chOff x="7417803" y="5385603"/>
            <a:chExt cx="2519680" cy="2174240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7803" y="5551922"/>
              <a:ext cx="2519641" cy="200736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106485" y="6593043"/>
              <a:ext cx="1795780" cy="391795"/>
            </a:xfrm>
            <a:custGeom>
              <a:avLst/>
              <a:gdLst/>
              <a:ahLst/>
              <a:cxnLst/>
              <a:rect l="l" t="t" r="r" b="b"/>
              <a:pathLst>
                <a:path w="1795779" h="391795">
                  <a:moveTo>
                    <a:pt x="1795310" y="0"/>
                  </a:moveTo>
                  <a:lnTo>
                    <a:pt x="0" y="0"/>
                  </a:lnTo>
                  <a:lnTo>
                    <a:pt x="0" y="391325"/>
                  </a:lnTo>
                  <a:lnTo>
                    <a:pt x="1795310" y="391325"/>
                  </a:lnTo>
                  <a:lnTo>
                    <a:pt x="1795310" y="0"/>
                  </a:lnTo>
                  <a:close/>
                </a:path>
              </a:pathLst>
            </a:custGeom>
            <a:solidFill>
              <a:srgbClr val="B3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60004" y="5556964"/>
              <a:ext cx="539635" cy="26963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60004" y="6014875"/>
              <a:ext cx="539635" cy="36324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136000" y="5385603"/>
              <a:ext cx="1795780" cy="926465"/>
            </a:xfrm>
            <a:custGeom>
              <a:avLst/>
              <a:gdLst/>
              <a:ahLst/>
              <a:cxnLst/>
              <a:rect l="l" t="t" r="r" b="b"/>
              <a:pathLst>
                <a:path w="1795779" h="926464">
                  <a:moveTo>
                    <a:pt x="1795678" y="0"/>
                  </a:moveTo>
                  <a:lnTo>
                    <a:pt x="0" y="0"/>
                  </a:lnTo>
                  <a:lnTo>
                    <a:pt x="0" y="925918"/>
                  </a:lnTo>
                  <a:lnTo>
                    <a:pt x="1795678" y="925918"/>
                  </a:lnTo>
                  <a:lnTo>
                    <a:pt x="1795678" y="0"/>
                  </a:lnTo>
                  <a:close/>
                </a:path>
              </a:pathLst>
            </a:custGeom>
            <a:solidFill>
              <a:srgbClr val="B3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129778" y="4989134"/>
            <a:ext cx="1276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Bussola</a:t>
            </a:r>
            <a:r>
              <a:rPr sz="12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i="1" spc="-20" dirty="0">
                <a:solidFill>
                  <a:srgbClr val="FFFFFF"/>
                </a:solidFill>
                <a:latin typeface="Arial"/>
                <a:cs typeface="Arial"/>
              </a:rPr>
              <a:t> mappa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29778" y="6603380"/>
            <a:ext cx="154686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Macchina</a:t>
            </a:r>
            <a:r>
              <a:rPr sz="12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fotografica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210"/>
              </a:lnSpc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(a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scelta)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59305" y="5566578"/>
            <a:ext cx="743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Fischietto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743998" y="4103284"/>
            <a:ext cx="2520315" cy="2879725"/>
            <a:chOff x="3743998" y="4103284"/>
            <a:chExt cx="2520315" cy="2879725"/>
          </a:xfrm>
        </p:grpSpPr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3998" y="4103284"/>
              <a:ext cx="2181605" cy="287963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427639" y="4392006"/>
              <a:ext cx="1836420" cy="1476375"/>
            </a:xfrm>
            <a:custGeom>
              <a:avLst/>
              <a:gdLst/>
              <a:ahLst/>
              <a:cxnLst/>
              <a:rect l="l" t="t" r="r" b="b"/>
              <a:pathLst>
                <a:path w="1836420" h="1476375">
                  <a:moveTo>
                    <a:pt x="1800720" y="0"/>
                  </a:moveTo>
                  <a:lnTo>
                    <a:pt x="180365" y="0"/>
                  </a:lnTo>
                  <a:lnTo>
                    <a:pt x="180365" y="305638"/>
                  </a:lnTo>
                  <a:lnTo>
                    <a:pt x="1800720" y="305638"/>
                  </a:lnTo>
                  <a:lnTo>
                    <a:pt x="1800720" y="0"/>
                  </a:lnTo>
                  <a:close/>
                </a:path>
                <a:path w="1836420" h="1476375">
                  <a:moveTo>
                    <a:pt x="1836356" y="755992"/>
                  </a:moveTo>
                  <a:lnTo>
                    <a:pt x="0" y="755992"/>
                  </a:lnTo>
                  <a:lnTo>
                    <a:pt x="0" y="1476362"/>
                  </a:lnTo>
                  <a:lnTo>
                    <a:pt x="1836356" y="1476362"/>
                  </a:lnTo>
                  <a:lnTo>
                    <a:pt x="1836356" y="755992"/>
                  </a:lnTo>
                  <a:close/>
                </a:path>
              </a:pathLst>
            </a:custGeom>
            <a:solidFill>
              <a:srgbClr val="B3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159305" y="6078502"/>
            <a:ext cx="1106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Torcia</a:t>
            </a:r>
            <a:r>
              <a:rPr sz="12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elettrica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00422" y="4439783"/>
            <a:ext cx="1446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 Black"/>
                <a:cs typeface="Arial Black"/>
              </a:rPr>
              <a:t>ALIMENTAZIONE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92002" y="6120006"/>
            <a:ext cx="1872614" cy="720725"/>
          </a:xfrm>
          <a:custGeom>
            <a:avLst/>
            <a:gdLst/>
            <a:ahLst/>
            <a:cxnLst/>
            <a:rect l="l" t="t" r="r" b="b"/>
            <a:pathLst>
              <a:path w="1872614" h="720725">
                <a:moveTo>
                  <a:pt x="1871992" y="0"/>
                </a:moveTo>
                <a:lnTo>
                  <a:pt x="0" y="0"/>
                </a:lnTo>
                <a:lnTo>
                  <a:pt x="0" y="720356"/>
                </a:lnTo>
                <a:lnTo>
                  <a:pt x="1871992" y="720356"/>
                </a:lnTo>
                <a:lnTo>
                  <a:pt x="1871992" y="0"/>
                </a:lnTo>
                <a:close/>
              </a:path>
            </a:pathLst>
          </a:custGeom>
          <a:solidFill>
            <a:srgbClr val="B3C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451299" y="5249052"/>
            <a:ext cx="1748155" cy="50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</a:pP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Acqua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160"/>
              </a:lnSpc>
              <a:spcBef>
                <a:spcPts val="70"/>
              </a:spcBef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borraccia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estate;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thermos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bevande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calde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0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inverno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15294" y="6146892"/>
            <a:ext cx="1798955" cy="65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</a:pP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Alimenti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170"/>
              </a:lnSpc>
              <a:spcBef>
                <a:spcPts val="60"/>
              </a:spcBef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panino,</a:t>
            </a:r>
            <a:r>
              <a:rPr sz="10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tavoletta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10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cioccolata,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frutta</a:t>
            </a:r>
            <a:r>
              <a:rPr sz="105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secca,</a:t>
            </a:r>
            <a:r>
              <a:rPr sz="105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barrette, caramelle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abbigliamento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68744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2393546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1854" y="1791330"/>
            <a:ext cx="8004809" cy="87503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200" dirty="0">
                <a:latin typeface="Arial MT"/>
                <a:cs typeface="Arial MT"/>
              </a:rPr>
              <a:t>Strati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diversi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con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funzioni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diverse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(sistema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“a</a:t>
            </a:r>
            <a:r>
              <a:rPr sz="2200" spc="-70" dirty="0">
                <a:latin typeface="Arial MT"/>
                <a:cs typeface="Arial MT"/>
              </a:rPr>
              <a:t> </a:t>
            </a:r>
            <a:r>
              <a:rPr sz="2200" spc="-10" dirty="0">
                <a:latin typeface="Arial MT"/>
                <a:cs typeface="Arial MT"/>
              </a:rPr>
              <a:t>cipolla”)</a:t>
            </a:r>
            <a:endParaRPr sz="2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200" b="1" dirty="0">
                <a:latin typeface="Arial"/>
                <a:cs typeface="Arial"/>
              </a:rPr>
              <a:t>strato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di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base</a:t>
            </a:r>
            <a:r>
              <a:rPr sz="2200" b="1" spc="-45" dirty="0">
                <a:latin typeface="Arial"/>
                <a:cs typeface="Arial"/>
              </a:rPr>
              <a:t> </a:t>
            </a:r>
            <a:r>
              <a:rPr sz="2200" spc="-10" dirty="0">
                <a:latin typeface="Arial MT"/>
                <a:cs typeface="Arial MT"/>
              </a:rPr>
              <a:t>(allontanare</a:t>
            </a:r>
            <a:r>
              <a:rPr sz="2200" spc="-5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il</a:t>
            </a:r>
            <a:r>
              <a:rPr sz="2200" spc="-5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sudore</a:t>
            </a:r>
            <a:r>
              <a:rPr sz="2200" spc="-5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dalla</a:t>
            </a:r>
            <a:r>
              <a:rPr sz="2200" spc="-5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pelle)</a:t>
            </a:r>
            <a:r>
              <a:rPr sz="2200" spc="-5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-</a:t>
            </a:r>
            <a:r>
              <a:rPr sz="2200" spc="-5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tessuti</a:t>
            </a:r>
            <a:r>
              <a:rPr sz="2200" spc="-50" dirty="0">
                <a:latin typeface="Arial MT"/>
                <a:cs typeface="Arial MT"/>
              </a:rPr>
              <a:t> </a:t>
            </a:r>
            <a:r>
              <a:rPr sz="2200" spc="-10" dirty="0">
                <a:latin typeface="Arial MT"/>
                <a:cs typeface="Arial MT"/>
              </a:rPr>
              <a:t>sintetici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855" y="2782344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3858" y="2764348"/>
            <a:ext cx="328231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latin typeface="Arial MT"/>
                <a:cs typeface="Arial MT"/>
              </a:rPr>
              <a:t>biancheria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(maglietta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+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calzini)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865" y="3260067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854" y="3172222"/>
            <a:ext cx="76187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latin typeface="Arial"/>
                <a:cs typeface="Arial"/>
              </a:rPr>
              <a:t>strato</a:t>
            </a:r>
            <a:r>
              <a:rPr sz="2200" b="1" spc="-8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isolante</a:t>
            </a:r>
            <a:r>
              <a:rPr sz="2200" b="1" spc="-75" dirty="0">
                <a:latin typeface="Arial"/>
                <a:cs typeface="Arial"/>
              </a:rPr>
              <a:t> </a:t>
            </a:r>
            <a:r>
              <a:rPr sz="2200" dirty="0">
                <a:latin typeface="Arial MT"/>
                <a:cs typeface="Arial MT"/>
              </a:rPr>
              <a:t>(</a:t>
            </a:r>
            <a:r>
              <a:rPr sz="2200" i="1" dirty="0">
                <a:latin typeface="Arial"/>
                <a:cs typeface="Arial"/>
              </a:rPr>
              <a:t>softshell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dirty="0">
                <a:latin typeface="Arial MT"/>
                <a:cs typeface="Arial MT"/>
              </a:rPr>
              <a:t>-</a:t>
            </a:r>
            <a:r>
              <a:rPr sz="2200" spc="-85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impedire</a:t>
            </a:r>
            <a:r>
              <a:rPr sz="2200" spc="-8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la</a:t>
            </a:r>
            <a:r>
              <a:rPr sz="2200" spc="-8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dispersione</a:t>
            </a:r>
            <a:r>
              <a:rPr sz="2200" spc="-8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del</a:t>
            </a:r>
            <a:r>
              <a:rPr sz="2200" spc="-80" dirty="0">
                <a:latin typeface="Arial MT"/>
                <a:cs typeface="Arial MT"/>
              </a:rPr>
              <a:t> </a:t>
            </a:r>
            <a:r>
              <a:rPr sz="2200" spc="-10" dirty="0">
                <a:latin typeface="Arial MT"/>
                <a:cs typeface="Arial MT"/>
              </a:rPr>
              <a:t>calore)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3648865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4058897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3858" y="3510276"/>
            <a:ext cx="4025265" cy="84581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900" spc="-10" dirty="0">
                <a:latin typeface="Arial MT"/>
                <a:cs typeface="Arial MT"/>
              </a:rPr>
              <a:t>pantaloni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900" dirty="0">
                <a:latin typeface="Arial MT"/>
                <a:cs typeface="Arial MT"/>
              </a:rPr>
              <a:t>pile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(più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strati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tra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cui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anche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antivento)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65" y="4536620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1854" y="4448774"/>
            <a:ext cx="79133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latin typeface="Arial"/>
                <a:cs typeface="Arial"/>
              </a:rPr>
              <a:t>strato</a:t>
            </a:r>
            <a:r>
              <a:rPr sz="2200" b="1" spc="-9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protettivo</a:t>
            </a:r>
            <a:r>
              <a:rPr sz="2200" b="1" spc="-70" dirty="0">
                <a:latin typeface="Arial"/>
                <a:cs typeface="Arial"/>
              </a:rPr>
              <a:t> </a:t>
            </a:r>
            <a:r>
              <a:rPr sz="2200" dirty="0">
                <a:latin typeface="Arial MT"/>
                <a:cs typeface="Arial MT"/>
              </a:rPr>
              <a:t>(</a:t>
            </a:r>
            <a:r>
              <a:rPr sz="2200" i="1" dirty="0">
                <a:latin typeface="Arial"/>
                <a:cs typeface="Arial"/>
              </a:rPr>
              <a:t>hardshell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dirty="0">
                <a:latin typeface="Arial MT"/>
                <a:cs typeface="Arial MT"/>
              </a:rPr>
              <a:t>-</a:t>
            </a:r>
            <a:r>
              <a:rPr sz="2200" spc="-9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antivento,</a:t>
            </a:r>
            <a:r>
              <a:rPr sz="2200" spc="-85" dirty="0">
                <a:latin typeface="Arial MT"/>
                <a:cs typeface="Arial MT"/>
              </a:rPr>
              <a:t> </a:t>
            </a:r>
            <a:r>
              <a:rPr sz="2200" spc="-10" dirty="0">
                <a:latin typeface="Arial MT"/>
                <a:cs typeface="Arial MT"/>
              </a:rPr>
              <a:t>antipioggia,</a:t>
            </a:r>
            <a:r>
              <a:rPr sz="2200" spc="-80" dirty="0">
                <a:latin typeface="Arial MT"/>
                <a:cs typeface="Arial MT"/>
              </a:rPr>
              <a:t> </a:t>
            </a:r>
            <a:r>
              <a:rPr sz="2200" spc="-10" dirty="0">
                <a:latin typeface="Arial MT"/>
                <a:cs typeface="Arial MT"/>
              </a:rPr>
              <a:t>traspirante)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9855" y="4925418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9855" y="5335463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53858" y="4786816"/>
            <a:ext cx="3463925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6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giacca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vento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e/o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pile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antivento copripantaloni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865" y="5813187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1854" y="5725341"/>
            <a:ext cx="12033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Arial MT"/>
                <a:cs typeface="Arial MT"/>
              </a:rPr>
              <a:t>accessori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9855" y="6170298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9855" y="6580343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53858" y="6031695"/>
            <a:ext cx="8090534" cy="111379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900" dirty="0">
                <a:latin typeface="Arial MT"/>
                <a:cs typeface="Arial MT"/>
              </a:rPr>
              <a:t>cappello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con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visiera</a:t>
            </a:r>
            <a:endParaRPr sz="1900">
              <a:latin typeface="Arial MT"/>
              <a:cs typeface="Arial MT"/>
            </a:endParaRPr>
          </a:p>
          <a:p>
            <a:pPr marL="12700" marR="5080">
              <a:lnSpc>
                <a:spcPts val="2110"/>
              </a:lnSpc>
              <a:spcBef>
                <a:spcPts val="1165"/>
              </a:spcBef>
            </a:pPr>
            <a:r>
              <a:rPr sz="1900" dirty="0">
                <a:latin typeface="Arial MT"/>
                <a:cs typeface="Arial MT"/>
              </a:rPr>
              <a:t>ulteriori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protezioni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(guanti,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berretto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[che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copra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le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orecchie],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occhiali,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sciarpa, ecc.)</a:t>
            </a:r>
            <a:endParaRPr sz="1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55337"/>
            <a:ext cx="3651250" cy="132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00"/>
              </a:lnSpc>
              <a:spcBef>
                <a:spcPts val="100"/>
              </a:spcBef>
            </a:pPr>
            <a:r>
              <a:rPr sz="4400" dirty="0"/>
              <a:t>S.A.T.</a:t>
            </a:r>
            <a:r>
              <a:rPr sz="4400" spc="-100" dirty="0"/>
              <a:t> </a:t>
            </a:r>
            <a:r>
              <a:rPr sz="4400" dirty="0"/>
              <a:t>e</a:t>
            </a:r>
            <a:r>
              <a:rPr sz="4400" spc="-90" dirty="0"/>
              <a:t> </a:t>
            </a:r>
            <a:r>
              <a:rPr sz="4400" spc="-10" dirty="0"/>
              <a:t>C.A.I.</a:t>
            </a:r>
            <a:endParaRPr sz="4400"/>
          </a:p>
          <a:p>
            <a:pPr marL="12700">
              <a:lnSpc>
                <a:spcPts val="5100"/>
              </a:lnSpc>
            </a:pPr>
            <a:r>
              <a:rPr sz="4400" spc="-10" dirty="0"/>
              <a:t>storia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97865" y="1956146"/>
            <a:ext cx="10033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2375906"/>
            <a:ext cx="10033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1854" y="1888468"/>
            <a:ext cx="5117465" cy="70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i="1" dirty="0">
                <a:latin typeface="Arial"/>
                <a:cs typeface="Arial"/>
              </a:rPr>
              <a:t>Il</a:t>
            </a:r>
            <a:r>
              <a:rPr sz="1700" i="1" spc="-45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primo</a:t>
            </a:r>
            <a:r>
              <a:rPr sz="1700" i="1" spc="-40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club</a:t>
            </a:r>
            <a:r>
              <a:rPr sz="1700" i="1" spc="-40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alpino</a:t>
            </a:r>
            <a:r>
              <a:rPr sz="1700" i="1" spc="-40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è</a:t>
            </a:r>
            <a:r>
              <a:rPr sz="1700" i="1" spc="-35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quello</a:t>
            </a:r>
            <a:r>
              <a:rPr sz="1700" i="1" spc="-40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inglese</a:t>
            </a:r>
            <a:r>
              <a:rPr sz="1700" i="1" spc="-40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fondato</a:t>
            </a:r>
            <a:r>
              <a:rPr sz="1700" i="1" spc="-35" dirty="0">
                <a:latin typeface="Arial"/>
                <a:cs typeface="Arial"/>
              </a:rPr>
              <a:t> </a:t>
            </a:r>
            <a:r>
              <a:rPr sz="1700" i="1" dirty="0">
                <a:latin typeface="Arial"/>
                <a:cs typeface="Arial"/>
              </a:rPr>
              <a:t>nel</a:t>
            </a:r>
            <a:r>
              <a:rPr sz="1700" i="1" spc="400" dirty="0">
                <a:latin typeface="Arial"/>
                <a:cs typeface="Arial"/>
              </a:rPr>
              <a:t> </a:t>
            </a:r>
            <a:r>
              <a:rPr sz="1700" i="1" spc="-20" dirty="0">
                <a:latin typeface="Arial"/>
                <a:cs typeface="Arial"/>
              </a:rPr>
              <a:t>1857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1700" b="1" i="1" dirty="0">
                <a:latin typeface="Arial"/>
                <a:cs typeface="Arial"/>
              </a:rPr>
              <a:t>Club</a:t>
            </a:r>
            <a:r>
              <a:rPr sz="1700" b="1" i="1" spc="-40" dirty="0">
                <a:latin typeface="Arial"/>
                <a:cs typeface="Arial"/>
              </a:rPr>
              <a:t> </a:t>
            </a:r>
            <a:r>
              <a:rPr sz="1700" b="1" i="1" dirty="0">
                <a:latin typeface="Arial"/>
                <a:cs typeface="Arial"/>
              </a:rPr>
              <a:t>Alpino</a:t>
            </a:r>
            <a:r>
              <a:rPr sz="1700" b="1" i="1" spc="-35" dirty="0">
                <a:latin typeface="Arial"/>
                <a:cs typeface="Arial"/>
              </a:rPr>
              <a:t> </a:t>
            </a:r>
            <a:r>
              <a:rPr sz="1700" b="1" i="1" spc="-10" dirty="0">
                <a:latin typeface="Arial"/>
                <a:cs typeface="Arial"/>
              </a:rPr>
              <a:t>Italiano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855" y="2739151"/>
            <a:ext cx="10287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855" y="3080782"/>
            <a:ext cx="10287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3858" y="2730858"/>
            <a:ext cx="6654800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costituito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Torino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nel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b="1" spc="-20" dirty="0">
                <a:latin typeface="Arial"/>
                <a:cs typeface="Arial"/>
              </a:rPr>
              <a:t>1863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25"/>
              </a:lnSpc>
              <a:spcBef>
                <a:spcPts val="1010"/>
              </a:spcBef>
            </a:pPr>
            <a:r>
              <a:rPr sz="1400" i="1" dirty="0">
                <a:latin typeface="Arial"/>
                <a:cs typeface="Arial"/>
              </a:rPr>
              <a:t>ha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per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iscopo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l’alpinismo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in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ogni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sua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manifestazione,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conoscenza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lo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studio</a:t>
            </a:r>
            <a:r>
              <a:rPr sz="1400" i="1" spc="-10" dirty="0">
                <a:latin typeface="Arial"/>
                <a:cs typeface="Arial"/>
              </a:rPr>
              <a:t> delle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25"/>
              </a:lnSpc>
            </a:pPr>
            <a:r>
              <a:rPr sz="1400" b="1" i="1" dirty="0">
                <a:latin typeface="Arial"/>
                <a:cs typeface="Arial"/>
              </a:rPr>
              <a:t>montagne</a:t>
            </a:r>
            <a:r>
              <a:rPr sz="1400" i="1" dirty="0">
                <a:latin typeface="Arial"/>
                <a:cs typeface="Arial"/>
              </a:rPr>
              <a:t>,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specialmente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di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quelle</a:t>
            </a:r>
            <a:r>
              <a:rPr sz="1400" i="1" spc="2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italiane</a:t>
            </a:r>
            <a:r>
              <a:rPr sz="1400" i="1" dirty="0">
                <a:latin typeface="Arial"/>
                <a:cs typeface="Arial"/>
              </a:rPr>
              <a:t>,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e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difesa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loro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ambiente</a:t>
            </a:r>
            <a:r>
              <a:rPr sz="1400" i="1" spc="-10" dirty="0">
                <a:latin typeface="Arial"/>
                <a:cs typeface="Arial"/>
              </a:rPr>
              <a:t> naturale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7865" y="3678748"/>
            <a:ext cx="10033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1854" y="3611057"/>
            <a:ext cx="3313429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Arial"/>
                <a:cs typeface="Arial"/>
              </a:rPr>
              <a:t>Società</a:t>
            </a:r>
            <a:r>
              <a:rPr sz="1700" b="1" spc="-65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degli</a:t>
            </a:r>
            <a:r>
              <a:rPr sz="1700" b="1" spc="-7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Alpinisti</a:t>
            </a:r>
            <a:r>
              <a:rPr sz="1700" b="1" spc="-65" dirty="0">
                <a:latin typeface="Arial"/>
                <a:cs typeface="Arial"/>
              </a:rPr>
              <a:t> </a:t>
            </a:r>
            <a:r>
              <a:rPr sz="1700" b="1" spc="-10" dirty="0">
                <a:latin typeface="Arial"/>
                <a:cs typeface="Arial"/>
              </a:rPr>
              <a:t>Tridentini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4041994"/>
            <a:ext cx="10287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9855" y="5266706"/>
            <a:ext cx="10287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53858" y="4033701"/>
            <a:ext cx="6791959" cy="2063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nata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Madonna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di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Campiglio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nel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b="1" dirty="0">
                <a:latin typeface="Arial"/>
                <a:cs typeface="Arial"/>
              </a:rPr>
              <a:t>1872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dirty="0">
                <a:latin typeface="Arial MT"/>
                <a:cs typeface="Arial MT"/>
              </a:rPr>
              <a:t>(col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nome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Società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Alpina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Trentino)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400" dirty="0">
                <a:latin typeface="Arial MT"/>
                <a:cs typeface="Arial MT"/>
              </a:rPr>
              <a:t>La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sua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diffusione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capillare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consente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di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essere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una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delle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più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grandi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sezioni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CAI</a:t>
            </a:r>
            <a:endParaRPr sz="1400">
              <a:latin typeface="Arial MT"/>
              <a:cs typeface="Arial MT"/>
            </a:endParaRPr>
          </a:p>
          <a:p>
            <a:pPr marL="12700" marR="213995">
              <a:lnSpc>
                <a:spcPts val="1570"/>
              </a:lnSpc>
              <a:spcBef>
                <a:spcPts val="1155"/>
              </a:spcBef>
            </a:pPr>
            <a:r>
              <a:rPr sz="1400" dirty="0">
                <a:latin typeface="Arial MT"/>
                <a:cs typeface="Arial MT"/>
              </a:rPr>
              <a:t>La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sua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missione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è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[da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statuto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del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1872]</a:t>
            </a:r>
            <a:r>
              <a:rPr sz="1400" spc="35" dirty="0">
                <a:latin typeface="Arial MT"/>
                <a:cs typeface="Arial MT"/>
              </a:rPr>
              <a:t> </a:t>
            </a:r>
            <a:r>
              <a:rPr sz="1400" i="1" dirty="0">
                <a:latin typeface="Arial"/>
                <a:cs typeface="Arial"/>
              </a:rPr>
              <a:t>promuovere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conoscenza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delle</a:t>
            </a:r>
            <a:r>
              <a:rPr sz="1400" i="1" spc="-10" dirty="0">
                <a:latin typeface="Arial"/>
                <a:cs typeface="Arial"/>
              </a:rPr>
              <a:t> montagne </a:t>
            </a:r>
            <a:r>
              <a:rPr sz="1400" i="1" dirty="0">
                <a:latin typeface="Arial"/>
                <a:cs typeface="Arial"/>
              </a:rPr>
              <a:t>trentine,</a:t>
            </a:r>
            <a:r>
              <a:rPr sz="1400" i="1" spc="-2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lo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sviluppo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turistico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delle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vallate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"l'italianità'"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</a:t>
            </a:r>
            <a:r>
              <a:rPr sz="1400" i="1" spc="-2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Trentino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70"/>
              </a:lnSpc>
              <a:spcBef>
                <a:spcPts val="1120"/>
              </a:spcBef>
            </a:pPr>
            <a:r>
              <a:rPr sz="1400" i="1" dirty="0">
                <a:latin typeface="Arial"/>
                <a:cs typeface="Arial"/>
              </a:rPr>
              <a:t>[statuto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2019]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È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una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libera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associazione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di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persone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per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il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tramite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delle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quali</a:t>
            </a:r>
            <a:r>
              <a:rPr sz="1400" i="1" spc="-10" dirty="0">
                <a:latin typeface="Arial"/>
                <a:cs typeface="Arial"/>
              </a:rPr>
              <a:t> opera </a:t>
            </a:r>
            <a:r>
              <a:rPr sz="1400" i="1" dirty="0">
                <a:latin typeface="Arial"/>
                <a:cs typeface="Arial"/>
              </a:rPr>
              <a:t>nell’ambito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della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Provincia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Autonoma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di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Trento;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essa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...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si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propone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quale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strumento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spc="-25" dirty="0">
                <a:latin typeface="Arial"/>
                <a:cs typeface="Arial"/>
              </a:rPr>
              <a:t>di </a:t>
            </a:r>
            <a:r>
              <a:rPr sz="1400" i="1" dirty="0">
                <a:latin typeface="Arial"/>
                <a:cs typeface="Arial"/>
              </a:rPr>
              <a:t>unione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fra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l’esplorazione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sportiva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dei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monti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l’antica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cultura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delle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valli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con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la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finalità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spc="-25" dirty="0">
                <a:latin typeface="Arial"/>
                <a:cs typeface="Arial"/>
              </a:rPr>
              <a:t>di </a:t>
            </a:r>
            <a:r>
              <a:rPr sz="1400" i="1" dirty="0">
                <a:latin typeface="Arial"/>
                <a:cs typeface="Arial"/>
              </a:rPr>
              <a:t>favorire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ed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incentivare: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97863" y="6108149"/>
            <a:ext cx="4540250" cy="113474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342265" indent="-329565">
              <a:lnSpc>
                <a:spcPct val="100000"/>
              </a:lnSpc>
              <a:spcBef>
                <a:spcPts val="835"/>
              </a:spcBef>
              <a:buClr>
                <a:srgbClr val="03607A"/>
              </a:buClr>
              <a:buAutoNum type="alphaLcParenR"/>
              <a:tabLst>
                <a:tab pos="342265" algn="l"/>
              </a:tabLst>
            </a:pPr>
            <a:r>
              <a:rPr sz="1200" i="1" dirty="0">
                <a:latin typeface="Arial"/>
                <a:cs typeface="Arial"/>
              </a:rPr>
              <a:t>l’alpinismo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ogni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sua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manifestazione;</a:t>
            </a:r>
            <a:endParaRPr sz="1200">
              <a:latin typeface="Arial"/>
              <a:cs typeface="Arial"/>
            </a:endParaRPr>
          </a:p>
          <a:p>
            <a:pPr marL="342265" indent="-329565">
              <a:lnSpc>
                <a:spcPct val="100000"/>
              </a:lnSpc>
              <a:spcBef>
                <a:spcPts val="745"/>
              </a:spcBef>
              <a:buClr>
                <a:srgbClr val="03607A"/>
              </a:buClr>
              <a:buAutoNum type="alphaLcParenR"/>
              <a:tabLst>
                <a:tab pos="342265" algn="l"/>
              </a:tabLst>
            </a:pPr>
            <a:r>
              <a:rPr sz="1200" i="1" dirty="0">
                <a:latin typeface="Arial"/>
                <a:cs typeface="Arial"/>
              </a:rPr>
              <a:t>la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conoscenza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lo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studio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delle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montagne,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soprattutto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trentine;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200" i="1" spc="-25" dirty="0">
                <a:solidFill>
                  <a:srgbClr val="03607A"/>
                </a:solidFill>
                <a:latin typeface="Arial"/>
                <a:cs typeface="Arial"/>
              </a:rPr>
              <a:t>c)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200" i="1" spc="-25" dirty="0">
                <a:solidFill>
                  <a:srgbClr val="03607A"/>
                </a:solidFill>
                <a:latin typeface="Arial"/>
                <a:cs typeface="Arial"/>
              </a:rPr>
              <a:t>d)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1194" y="1583286"/>
            <a:ext cx="1594434" cy="215963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23998" y="4679292"/>
            <a:ext cx="1461236" cy="215963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827892" y="6662286"/>
            <a:ext cx="6180455" cy="58102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200" i="1" dirty="0">
                <a:latin typeface="Arial"/>
                <a:cs typeface="Arial"/>
              </a:rPr>
              <a:t>la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tutela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del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loro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ambiente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naturale;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200" i="1" dirty="0">
                <a:latin typeface="Arial"/>
                <a:cs typeface="Arial"/>
              </a:rPr>
              <a:t>il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sostegno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alle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popolazioni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di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montagna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più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generale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ad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iniziative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di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solidarietà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sociale.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64499" y="3771979"/>
            <a:ext cx="97281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Quintino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Sella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47303" y="6866893"/>
            <a:ext cx="1310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Prospero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Marchetti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20" y="1799275"/>
            <a:ext cx="9589325" cy="539964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abbigliamento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15797" y="1459449"/>
            <a:ext cx="3196590" cy="4371975"/>
            <a:chOff x="6715797" y="1459449"/>
            <a:chExt cx="3196590" cy="4371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80006" y="4201569"/>
              <a:ext cx="1632242" cy="16293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3997" y="3008887"/>
              <a:ext cx="1979637" cy="13460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0959" y="1459449"/>
              <a:ext cx="1979637" cy="17679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5797" y="4355290"/>
              <a:ext cx="1419834" cy="143963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calzature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7865" y="1960451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854" y="1883070"/>
            <a:ext cx="452056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Scarpa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da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montagna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(“da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avvicinamento”)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2348538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2716101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3858" y="2207725"/>
            <a:ext cx="3054350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7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scarpa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bassa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suola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rinforzata </a:t>
            </a:r>
            <a:r>
              <a:rPr sz="1600" dirty="0">
                <a:latin typeface="Arial MT"/>
                <a:cs typeface="Arial MT"/>
              </a:rPr>
              <a:t>poco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adatta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nel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periodo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invernale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65" y="3141259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1854" y="3063865"/>
            <a:ext cx="77533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latin typeface="Arial MT"/>
                <a:cs typeface="Arial MT"/>
              </a:rPr>
              <a:t>Pedula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9855" y="3529345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9855" y="3896896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53858" y="3388507"/>
            <a:ext cx="4574540" cy="76073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600" dirty="0">
                <a:latin typeface="Arial MT"/>
                <a:cs typeface="Arial MT"/>
              </a:rPr>
              <a:t>scarponcino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leggero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600" dirty="0">
                <a:latin typeface="Arial MT"/>
                <a:cs typeface="Arial MT"/>
              </a:rPr>
              <a:t>in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inverno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può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essere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freddo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bagnarsi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facilmente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865" y="4322054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1854" y="4244660"/>
            <a:ext cx="105600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latin typeface="Arial MT"/>
                <a:cs typeface="Arial MT"/>
              </a:rPr>
              <a:t>Scarpone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9855" y="4710141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9855" y="5077704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53858" y="4569303"/>
            <a:ext cx="4008120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7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ideale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per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tutte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attività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(anche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invernale) </a:t>
            </a:r>
            <a:r>
              <a:rPr sz="1600" dirty="0">
                <a:latin typeface="Arial MT"/>
                <a:cs typeface="Arial MT"/>
              </a:rPr>
              <a:t>vari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tipi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(materiali,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rigidità,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tipo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di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suola,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ecc.)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7865" y="5502862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1854" y="5425468"/>
            <a:ext cx="21926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Scarpone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plastica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29855" y="5890948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3858" y="5874032"/>
            <a:ext cx="34137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 MT"/>
                <a:cs typeface="Arial MT"/>
              </a:rPr>
              <a:t>scafo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plastica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scarpetta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interna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7865" y="6316094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21854" y="6238700"/>
            <a:ext cx="17113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Scarpa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da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neve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9855" y="6704180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7395" y="5968444"/>
            <a:ext cx="1557362" cy="137448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6839" y="5925594"/>
            <a:ext cx="1420202" cy="1237322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353858" y="6687264"/>
            <a:ext cx="3886200" cy="49530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75"/>
              </a:spcBef>
            </a:pPr>
            <a:r>
              <a:rPr sz="1600" dirty="0">
                <a:latin typeface="Arial MT"/>
                <a:cs typeface="Arial MT"/>
              </a:rPr>
              <a:t>scarpa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studiata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per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l’utilizzo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invernale </a:t>
            </a:r>
            <a:r>
              <a:rPr sz="1600" dirty="0">
                <a:latin typeface="Arial MT"/>
                <a:cs typeface="Arial MT"/>
              </a:rPr>
              <a:t>(impermeabilità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maggiore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tenuta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termica)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997" y="5039286"/>
            <a:ext cx="2159635" cy="215963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6004" y="4967290"/>
            <a:ext cx="3246843" cy="215963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6001" y="1511290"/>
            <a:ext cx="9190990" cy="5865495"/>
            <a:chOff x="216001" y="1511290"/>
            <a:chExt cx="9190990" cy="58654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8002" y="1583286"/>
              <a:ext cx="2278443" cy="21596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6356" y="1583286"/>
              <a:ext cx="3595319" cy="21596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8362" y="1511290"/>
              <a:ext cx="3217316" cy="21596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001" y="1583286"/>
              <a:ext cx="2159635" cy="21596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51997" y="4967290"/>
              <a:ext cx="1436039" cy="21596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07995" y="4691878"/>
              <a:ext cx="1789557" cy="26848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3919" y="3250085"/>
              <a:ext cx="1766163" cy="176616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</a:t>
            </a:r>
            <a:r>
              <a:rPr dirty="0">
                <a:solidFill>
                  <a:srgbClr val="CD171D"/>
                </a:solidFill>
              </a:rPr>
              <a:t>cosa</a:t>
            </a:r>
            <a:r>
              <a:rPr spc="-70" dirty="0">
                <a:solidFill>
                  <a:srgbClr val="CD171D"/>
                </a:solidFill>
              </a:rPr>
              <a:t> </a:t>
            </a:r>
            <a:r>
              <a:rPr dirty="0">
                <a:solidFill>
                  <a:srgbClr val="CD171D"/>
                </a:solidFill>
              </a:rPr>
              <a:t>non</a:t>
            </a:r>
            <a:r>
              <a:rPr spc="-70" dirty="0">
                <a:solidFill>
                  <a:srgbClr val="CD171D"/>
                </a:solidFill>
              </a:rPr>
              <a:t> </a:t>
            </a:r>
            <a:r>
              <a:rPr spc="-10" dirty="0">
                <a:solidFill>
                  <a:srgbClr val="CD171D"/>
                </a:solidFill>
              </a:rPr>
              <a:t>portare!!!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zaino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71614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2477062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865" y="3310461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865" y="4143861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865" y="4649295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865" y="5482694"/>
            <a:ext cx="12890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854" y="1726184"/>
            <a:ext cx="5394325" cy="4042410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300" dirty="0">
                <a:latin typeface="Arial MT"/>
                <a:cs typeface="Arial MT"/>
              </a:rPr>
              <a:t>Capacità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ideale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30/35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litri</a:t>
            </a:r>
            <a:endParaRPr sz="2300">
              <a:latin typeface="Arial MT"/>
              <a:cs typeface="Arial MT"/>
            </a:endParaRPr>
          </a:p>
          <a:p>
            <a:pPr marL="12700" marR="717550">
              <a:lnSpc>
                <a:spcPts val="2580"/>
              </a:lnSpc>
              <a:spcBef>
                <a:spcPts val="1455"/>
              </a:spcBef>
            </a:pPr>
            <a:r>
              <a:rPr sz="2300" dirty="0">
                <a:latin typeface="Arial MT"/>
                <a:cs typeface="Arial MT"/>
              </a:rPr>
              <a:t>dotato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di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spallacci</a:t>
            </a:r>
            <a:r>
              <a:rPr sz="2300" spc="-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regolabili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e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fascia </a:t>
            </a:r>
            <a:r>
              <a:rPr sz="2300" dirty="0">
                <a:latin typeface="Arial MT"/>
                <a:cs typeface="Arial MT"/>
              </a:rPr>
              <a:t>addominale</a:t>
            </a:r>
            <a:r>
              <a:rPr sz="2300" spc="-4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(corretta</a:t>
            </a:r>
            <a:r>
              <a:rPr sz="2300" spc="-40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regolazione)</a:t>
            </a:r>
            <a:endParaRPr sz="2300">
              <a:latin typeface="Arial MT"/>
              <a:cs typeface="Arial MT"/>
            </a:endParaRPr>
          </a:p>
          <a:p>
            <a:pPr marL="12700" marR="375285">
              <a:lnSpc>
                <a:spcPts val="2580"/>
              </a:lnSpc>
              <a:spcBef>
                <a:spcPts val="1400"/>
              </a:spcBef>
            </a:pPr>
            <a:r>
              <a:rPr sz="2300" dirty="0">
                <a:latin typeface="Arial MT"/>
                <a:cs typeface="Arial MT"/>
              </a:rPr>
              <a:t>presenza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di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sistemi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di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fissaggio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esterni </a:t>
            </a:r>
            <a:r>
              <a:rPr sz="2300" dirty="0">
                <a:latin typeface="Arial MT"/>
                <a:cs typeface="Arial MT"/>
              </a:rPr>
              <a:t>(bastoncini,</a:t>
            </a:r>
            <a:r>
              <a:rPr sz="2300" spc="-4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ciaspole,</a:t>
            </a:r>
            <a:r>
              <a:rPr sz="2300" spc="-35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ecc.)</a:t>
            </a:r>
            <a:endParaRPr sz="23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2300" dirty="0">
                <a:latin typeface="Arial MT"/>
                <a:cs typeface="Arial MT"/>
              </a:rPr>
              <a:t>presenza</a:t>
            </a:r>
            <a:r>
              <a:rPr sz="2300" spc="-1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di</a:t>
            </a:r>
            <a:r>
              <a:rPr sz="2300" spc="-1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una</a:t>
            </a:r>
            <a:r>
              <a:rPr sz="2300" spc="-1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“patella”</a:t>
            </a:r>
            <a:r>
              <a:rPr sz="2300" spc="-10" dirty="0">
                <a:latin typeface="Arial MT"/>
                <a:cs typeface="Arial MT"/>
              </a:rPr>
              <a:t> superiore</a:t>
            </a:r>
            <a:endParaRPr sz="2300">
              <a:latin typeface="Arial MT"/>
              <a:cs typeface="Arial MT"/>
            </a:endParaRPr>
          </a:p>
          <a:p>
            <a:pPr marL="12700" marR="5080">
              <a:lnSpc>
                <a:spcPts val="2580"/>
              </a:lnSpc>
              <a:spcBef>
                <a:spcPts val="1455"/>
              </a:spcBef>
            </a:pPr>
            <a:r>
              <a:rPr sz="2300" dirty="0">
                <a:latin typeface="Arial MT"/>
                <a:cs typeface="Arial MT"/>
              </a:rPr>
              <a:t>preferibili</a:t>
            </a:r>
            <a:r>
              <a:rPr sz="2300" spc="-5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quelli</a:t>
            </a:r>
            <a:r>
              <a:rPr sz="2300" spc="-3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con</a:t>
            </a:r>
            <a:r>
              <a:rPr sz="2300" spc="-3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compartimento</a:t>
            </a:r>
            <a:r>
              <a:rPr sz="2300" spc="-35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basso </a:t>
            </a:r>
            <a:r>
              <a:rPr sz="2300" dirty="0">
                <a:latin typeface="Arial MT"/>
                <a:cs typeface="Arial MT"/>
              </a:rPr>
              <a:t>separato</a:t>
            </a:r>
            <a:r>
              <a:rPr sz="2300" spc="-3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accessibile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dall’esterno</a:t>
            </a:r>
            <a:endParaRPr sz="23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300" dirty="0">
                <a:latin typeface="Arial MT"/>
                <a:cs typeface="Arial MT"/>
              </a:rPr>
              <a:t>suddivisione</a:t>
            </a:r>
            <a:r>
              <a:rPr sz="2300" spc="-4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dei</a:t>
            </a:r>
            <a:r>
              <a:rPr sz="2300" spc="-35" dirty="0">
                <a:latin typeface="Arial MT"/>
                <a:cs typeface="Arial MT"/>
              </a:rPr>
              <a:t> </a:t>
            </a:r>
            <a:r>
              <a:rPr sz="2300" spc="-10" dirty="0">
                <a:latin typeface="Arial MT"/>
                <a:cs typeface="Arial MT"/>
              </a:rPr>
              <a:t>carichi: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6628590"/>
            <a:ext cx="130810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2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6286" y="2058838"/>
            <a:ext cx="3572992" cy="451980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29855" y="5899216"/>
            <a:ext cx="6365240" cy="132270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36550" marR="1315720" indent="-324485">
              <a:lnSpc>
                <a:spcPts val="2230"/>
              </a:lnSpc>
              <a:spcBef>
                <a:spcPts val="315"/>
              </a:spcBef>
              <a:tabLst>
                <a:tab pos="336550" algn="l"/>
              </a:tabLst>
            </a:pPr>
            <a:r>
              <a:rPr sz="2250" spc="37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250" baseline="12962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000" dirty="0">
                <a:latin typeface="Arial MT"/>
                <a:cs typeface="Arial MT"/>
              </a:rPr>
              <a:t>materiali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pesanti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poco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utilizzati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centro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vicini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corpo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(viveri,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borraccia)</a:t>
            </a:r>
            <a:endParaRPr sz="2000">
              <a:latin typeface="Arial MT"/>
              <a:cs typeface="Arial MT"/>
            </a:endParaRPr>
          </a:p>
          <a:p>
            <a:pPr marL="336550" marR="5080">
              <a:lnSpc>
                <a:spcPts val="2230"/>
              </a:lnSpc>
              <a:spcBef>
                <a:spcPts val="1120"/>
              </a:spcBef>
            </a:pPr>
            <a:r>
              <a:rPr sz="2000" dirty="0">
                <a:latin typeface="Arial MT"/>
                <a:cs typeface="Arial MT"/>
              </a:rPr>
              <a:t>materiali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leggeri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maggiore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utilizzo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alto </a:t>
            </a:r>
            <a:r>
              <a:rPr sz="2000" dirty="0">
                <a:latin typeface="Arial MT"/>
                <a:cs typeface="Arial MT"/>
              </a:rPr>
              <a:t>(cappello,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guanti,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pronto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soccorso)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basso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(vestiti)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625919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Preparare</a:t>
            </a:r>
            <a:r>
              <a:rPr spc="-245" dirty="0"/>
              <a:t> </a:t>
            </a:r>
            <a:r>
              <a:rPr spc="-10" dirty="0"/>
              <a:t>un'escursione </a:t>
            </a:r>
            <a:r>
              <a:rPr dirty="0"/>
              <a:t>materiale</a:t>
            </a:r>
            <a:r>
              <a:rPr spc="-229" dirty="0"/>
              <a:t> </a:t>
            </a:r>
            <a:r>
              <a:rPr spc="-10" dirty="0"/>
              <a:t>necessario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60451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1854" y="1883070"/>
            <a:ext cx="26212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Materiale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navigazione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9855" y="2352144"/>
            <a:ext cx="113030" cy="2146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3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855" y="2736269"/>
            <a:ext cx="113030" cy="2146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3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855" y="3120393"/>
            <a:ext cx="113030" cy="2146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3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3858" y="2209213"/>
            <a:ext cx="1635760" cy="1177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6130">
              <a:lnSpc>
                <a:spcPct val="148300"/>
              </a:lnSpc>
              <a:spcBef>
                <a:spcPts val="100"/>
              </a:spcBef>
            </a:pPr>
            <a:r>
              <a:rPr sz="1700" spc="-10" dirty="0">
                <a:latin typeface="Arial MT"/>
                <a:cs typeface="Arial MT"/>
              </a:rPr>
              <a:t>bussola altimetro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700" dirty="0">
                <a:latin typeface="Arial MT"/>
                <a:cs typeface="Arial MT"/>
              </a:rPr>
              <a:t>carta</a:t>
            </a:r>
            <a:r>
              <a:rPr sz="1700" spc="-50" dirty="0">
                <a:latin typeface="Arial MT"/>
                <a:cs typeface="Arial MT"/>
              </a:rPr>
              <a:t> </a:t>
            </a:r>
            <a:r>
              <a:rPr sz="1700" spc="-10" dirty="0">
                <a:latin typeface="Arial MT"/>
                <a:cs typeface="Arial MT"/>
              </a:rPr>
              <a:t>topografica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7865" y="3558492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1854" y="3481098"/>
            <a:ext cx="8118475" cy="58356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310"/>
              </a:spcBef>
            </a:pPr>
            <a:r>
              <a:rPr sz="1900" dirty="0">
                <a:latin typeface="Arial MT"/>
                <a:cs typeface="Arial MT"/>
              </a:rPr>
              <a:t>Kit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pronto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soccorso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con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luce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emergenza,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accendino,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fumogeno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rosso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spc="-50" dirty="0">
                <a:latin typeface="Arial MT"/>
                <a:cs typeface="Arial MT"/>
              </a:rPr>
              <a:t>e </a:t>
            </a:r>
            <a:r>
              <a:rPr sz="1900" spc="-10" dirty="0">
                <a:latin typeface="Arial MT"/>
                <a:cs typeface="Arial MT"/>
              </a:rPr>
              <a:t>fischietto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7865" y="4272372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7865" y="4718053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65" y="5163734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7865" y="5609415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7865" y="6055096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865" y="6768975"/>
            <a:ext cx="11048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1854" y="4038760"/>
            <a:ext cx="8665845" cy="2967990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900" dirty="0">
                <a:latin typeface="Arial MT"/>
                <a:cs typeface="Arial MT"/>
              </a:rPr>
              <a:t>Coltello</a:t>
            </a:r>
            <a:r>
              <a:rPr sz="1900" spc="-10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multiuso</a:t>
            </a:r>
            <a:endParaRPr sz="1900">
              <a:latin typeface="Arial MT"/>
              <a:cs typeface="Arial MT"/>
            </a:endParaRPr>
          </a:p>
          <a:p>
            <a:pPr marL="12700" marR="2076450">
              <a:lnSpc>
                <a:spcPct val="153900"/>
              </a:lnSpc>
            </a:pPr>
            <a:r>
              <a:rPr sz="1900" dirty="0">
                <a:latin typeface="Arial MT"/>
                <a:cs typeface="Arial MT"/>
              </a:rPr>
              <a:t>Torcia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elettrica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(preferibilmente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frontale)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con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batterie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scorta </a:t>
            </a:r>
            <a:r>
              <a:rPr sz="1900" dirty="0">
                <a:latin typeface="Arial MT"/>
                <a:cs typeface="Arial MT"/>
              </a:rPr>
              <a:t>Viveri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(considerare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sempre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un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pasto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più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per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emergenza) </a:t>
            </a:r>
            <a:r>
              <a:rPr sz="1900" dirty="0">
                <a:latin typeface="Arial MT"/>
                <a:cs typeface="Arial MT"/>
              </a:rPr>
              <a:t>Bevande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(in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inverno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calde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mantenute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una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thermos)</a:t>
            </a:r>
            <a:endParaRPr sz="1900">
              <a:latin typeface="Arial MT"/>
              <a:cs typeface="Arial MT"/>
            </a:endParaRPr>
          </a:p>
          <a:p>
            <a:pPr marL="12700" marR="43815">
              <a:lnSpc>
                <a:spcPts val="2110"/>
              </a:lnSpc>
              <a:spcBef>
                <a:spcPts val="1440"/>
              </a:spcBef>
            </a:pPr>
            <a:r>
              <a:rPr sz="1900" dirty="0">
                <a:latin typeface="Arial MT"/>
                <a:cs typeface="Arial MT"/>
              </a:rPr>
              <a:t>Alcuni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vestiti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ricambio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(calze,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maglietta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pile)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nello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zaino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anche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macchina </a:t>
            </a:r>
            <a:r>
              <a:rPr sz="1900" dirty="0">
                <a:latin typeface="Arial MT"/>
                <a:cs typeface="Arial MT"/>
              </a:rPr>
              <a:t>(può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essere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lasciato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anche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un</a:t>
            </a:r>
            <a:r>
              <a:rPr sz="1900" spc="-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cambio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completo)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900" dirty="0">
                <a:latin typeface="Arial MT"/>
                <a:cs typeface="Arial MT"/>
              </a:rPr>
              <a:t>Kit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riparazione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(pinza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multiuso,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filo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ferro,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nastro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adesivo,</a:t>
            </a:r>
            <a:r>
              <a:rPr sz="1900" spc="-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cordino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da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3/4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spc="-25" dirty="0">
                <a:latin typeface="Arial MT"/>
                <a:cs typeface="Arial MT"/>
              </a:rPr>
              <a:t>mm)</a:t>
            </a:r>
            <a:endParaRPr sz="19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6939"/>
            <a:ext cx="64446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Il</a:t>
            </a:r>
            <a:r>
              <a:rPr sz="4400" spc="-114" dirty="0"/>
              <a:t> </a:t>
            </a:r>
            <a:r>
              <a:rPr sz="4400" dirty="0"/>
              <a:t>soccorso</a:t>
            </a:r>
            <a:r>
              <a:rPr sz="4400" spc="-110" dirty="0"/>
              <a:t> </a:t>
            </a:r>
            <a:r>
              <a:rPr sz="4400" dirty="0"/>
              <a:t>in</a:t>
            </a:r>
            <a:r>
              <a:rPr sz="4400" spc="-110" dirty="0"/>
              <a:t> </a:t>
            </a:r>
            <a:r>
              <a:rPr sz="4400" spc="-10" dirty="0"/>
              <a:t>montagna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97865" y="1992137"/>
            <a:ext cx="165735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1854" y="1870103"/>
            <a:ext cx="776160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dirty="0">
                <a:latin typeface="Arial MT"/>
                <a:cs typeface="Arial MT"/>
              </a:rPr>
              <a:t>In</a:t>
            </a:r>
            <a:r>
              <a:rPr sz="3100" spc="-5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caso</a:t>
            </a:r>
            <a:r>
              <a:rPr sz="3100" spc="-4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di</a:t>
            </a:r>
            <a:r>
              <a:rPr sz="3100" spc="-5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richiesta</a:t>
            </a:r>
            <a:r>
              <a:rPr sz="3100" spc="-4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di</a:t>
            </a:r>
            <a:r>
              <a:rPr sz="3100" spc="-5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intervento</a:t>
            </a:r>
            <a:r>
              <a:rPr sz="3100" spc="-50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i</a:t>
            </a:r>
            <a:r>
              <a:rPr sz="3100" spc="-55" dirty="0">
                <a:latin typeface="Arial MT"/>
                <a:cs typeface="Arial MT"/>
              </a:rPr>
              <a:t> </a:t>
            </a:r>
            <a:r>
              <a:rPr sz="3100" spc="-10" dirty="0">
                <a:latin typeface="Arial MT"/>
                <a:cs typeface="Arial MT"/>
              </a:rPr>
              <a:t>soccorritori</a:t>
            </a:r>
            <a:endParaRPr sz="31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4455" y="2379358"/>
            <a:ext cx="8345805" cy="146177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361950" indent="-323850">
              <a:lnSpc>
                <a:spcPct val="100000"/>
              </a:lnSpc>
              <a:spcBef>
                <a:spcPts val="1000"/>
              </a:spcBef>
              <a:buClr>
                <a:srgbClr val="03607A"/>
              </a:buClr>
              <a:buSzPct val="74074"/>
              <a:buFont typeface="Lucida Sans Unicode"/>
              <a:buChar char="–"/>
              <a:tabLst>
                <a:tab pos="361950" algn="l"/>
              </a:tabLst>
            </a:pPr>
            <a:r>
              <a:rPr sz="2700" dirty="0">
                <a:latin typeface="Arial MT"/>
                <a:cs typeface="Arial MT"/>
              </a:rPr>
              <a:t>operano</a:t>
            </a:r>
            <a:r>
              <a:rPr sz="2700" spc="-5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preferibilmente</a:t>
            </a:r>
            <a:r>
              <a:rPr sz="2700" spc="-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con</a:t>
            </a:r>
            <a:r>
              <a:rPr sz="2700" spc="-4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l’ausilio</a:t>
            </a:r>
            <a:r>
              <a:rPr sz="2700" spc="-40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dell’elicottero</a:t>
            </a:r>
            <a:endParaRPr sz="2700">
              <a:latin typeface="Arial MT"/>
              <a:cs typeface="Arial MT"/>
            </a:endParaRPr>
          </a:p>
          <a:p>
            <a:pPr marL="361950" marR="30480" indent="-324485">
              <a:lnSpc>
                <a:spcPts val="3020"/>
              </a:lnSpc>
              <a:spcBef>
                <a:spcPts val="1185"/>
              </a:spcBef>
              <a:buClr>
                <a:srgbClr val="03607A"/>
              </a:buClr>
              <a:buSzPct val="74074"/>
              <a:buFont typeface="Lucida Sans Unicode"/>
              <a:buChar char="–"/>
              <a:tabLst>
                <a:tab pos="361950" algn="l"/>
              </a:tabLst>
            </a:pPr>
            <a:r>
              <a:rPr sz="2700" dirty="0">
                <a:latin typeface="Arial MT"/>
                <a:cs typeface="Arial MT"/>
              </a:rPr>
              <a:t>in</a:t>
            </a:r>
            <a:r>
              <a:rPr sz="2700" spc="-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determinate</a:t>
            </a:r>
            <a:r>
              <a:rPr sz="2700" spc="-3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situazioni</a:t>
            </a:r>
            <a:r>
              <a:rPr sz="2700" spc="-3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intervengono</a:t>
            </a:r>
            <a:r>
              <a:rPr sz="2700" spc="-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le</a:t>
            </a:r>
            <a:r>
              <a:rPr sz="2700" spc="-3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squadre</a:t>
            </a:r>
            <a:r>
              <a:rPr sz="2700" spc="-35" dirty="0">
                <a:latin typeface="Arial MT"/>
                <a:cs typeface="Arial MT"/>
              </a:rPr>
              <a:t> </a:t>
            </a:r>
            <a:r>
              <a:rPr sz="2700" spc="-25" dirty="0">
                <a:latin typeface="Arial MT"/>
                <a:cs typeface="Arial MT"/>
              </a:rPr>
              <a:t>da </a:t>
            </a:r>
            <a:r>
              <a:rPr sz="2700" spc="-10" dirty="0">
                <a:latin typeface="Arial MT"/>
                <a:cs typeface="Arial MT"/>
              </a:rPr>
              <a:t>terra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865" y="4046299"/>
            <a:ext cx="165735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1854" y="3924265"/>
            <a:ext cx="3500754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dirty="0">
                <a:latin typeface="Arial MT"/>
                <a:cs typeface="Arial MT"/>
              </a:rPr>
              <a:t>In</a:t>
            </a:r>
            <a:r>
              <a:rPr sz="3100" spc="-40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caso</a:t>
            </a:r>
            <a:r>
              <a:rPr sz="3100" spc="-3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di</a:t>
            </a:r>
            <a:r>
              <a:rPr sz="3100" spc="-40" dirty="0">
                <a:latin typeface="Arial MT"/>
                <a:cs typeface="Arial MT"/>
              </a:rPr>
              <a:t> </a:t>
            </a:r>
            <a:r>
              <a:rPr sz="3100" spc="-10" dirty="0">
                <a:latin typeface="Arial MT"/>
                <a:cs typeface="Arial MT"/>
              </a:rPr>
              <a:t>incidente:</a:t>
            </a:r>
            <a:endParaRPr sz="31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9855" y="5483418"/>
            <a:ext cx="168910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spc="7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9855" y="6393500"/>
            <a:ext cx="168910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spc="7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8005" y="3650757"/>
            <a:ext cx="4571276" cy="304416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29855" y="4547784"/>
            <a:ext cx="4694555" cy="26416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36550" marR="881380" indent="-324485">
              <a:lnSpc>
                <a:spcPts val="3020"/>
              </a:lnSpc>
              <a:spcBef>
                <a:spcPts val="385"/>
              </a:spcBef>
              <a:tabLst>
                <a:tab pos="336550" algn="l"/>
              </a:tabLst>
            </a:pPr>
            <a:r>
              <a:rPr sz="3000" spc="104" baseline="1250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3000" baseline="12500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700" dirty="0">
                <a:latin typeface="Arial MT"/>
                <a:cs typeface="Arial MT"/>
              </a:rPr>
              <a:t>valutare</a:t>
            </a:r>
            <a:r>
              <a:rPr sz="2700" spc="-3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se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possibile</a:t>
            </a:r>
            <a:r>
              <a:rPr sz="2700" spc="67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la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gravità</a:t>
            </a:r>
            <a:r>
              <a:rPr sz="2700" spc="-20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dell’incidente</a:t>
            </a:r>
            <a:endParaRPr sz="2700">
              <a:latin typeface="Arial MT"/>
              <a:cs typeface="Arial MT"/>
            </a:endParaRPr>
          </a:p>
          <a:p>
            <a:pPr marL="336550" marR="1624330">
              <a:lnSpc>
                <a:spcPts val="3020"/>
              </a:lnSpc>
              <a:spcBef>
                <a:spcPts val="1125"/>
              </a:spcBef>
            </a:pPr>
            <a:r>
              <a:rPr sz="2700" dirty="0">
                <a:latin typeface="Arial MT"/>
                <a:cs typeface="Arial MT"/>
              </a:rPr>
              <a:t>obbligo</a:t>
            </a:r>
            <a:r>
              <a:rPr sz="2700" spc="-3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morale</a:t>
            </a:r>
            <a:r>
              <a:rPr sz="2700" spc="-30" dirty="0">
                <a:latin typeface="Arial MT"/>
                <a:cs typeface="Arial MT"/>
              </a:rPr>
              <a:t> </a:t>
            </a:r>
            <a:r>
              <a:rPr sz="2700" spc="-50" dirty="0">
                <a:latin typeface="Arial MT"/>
                <a:cs typeface="Arial MT"/>
              </a:rPr>
              <a:t>a </a:t>
            </a:r>
            <a:r>
              <a:rPr sz="2700" dirty="0">
                <a:latin typeface="Arial MT"/>
                <a:cs typeface="Arial MT"/>
              </a:rPr>
              <a:t>prestare</a:t>
            </a:r>
            <a:r>
              <a:rPr sz="2700" spc="-40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soccorso</a:t>
            </a:r>
            <a:endParaRPr sz="2700">
              <a:latin typeface="Arial MT"/>
              <a:cs typeface="Arial MT"/>
            </a:endParaRPr>
          </a:p>
          <a:p>
            <a:pPr marL="336550">
              <a:lnSpc>
                <a:spcPts val="3130"/>
              </a:lnSpc>
              <a:spcBef>
                <a:spcPts val="840"/>
              </a:spcBef>
            </a:pPr>
            <a:r>
              <a:rPr sz="2700" dirty="0">
                <a:latin typeface="Arial MT"/>
                <a:cs typeface="Arial MT"/>
              </a:rPr>
              <a:t>nessuno</a:t>
            </a:r>
            <a:r>
              <a:rPr sz="2700" spc="-45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pretende</a:t>
            </a:r>
            <a:endParaRPr sz="2700">
              <a:latin typeface="Arial MT"/>
              <a:cs typeface="Arial MT"/>
            </a:endParaRPr>
          </a:p>
          <a:p>
            <a:pPr marL="336550">
              <a:lnSpc>
                <a:spcPts val="3130"/>
              </a:lnSpc>
            </a:pPr>
            <a:r>
              <a:rPr sz="2700" dirty="0">
                <a:latin typeface="Arial MT"/>
                <a:cs typeface="Arial MT"/>
              </a:rPr>
              <a:t>un</a:t>
            </a:r>
            <a:r>
              <a:rPr sz="2700" spc="-3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intervento</a:t>
            </a:r>
            <a:r>
              <a:rPr sz="2700" spc="-30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“professionale”</a:t>
            </a:r>
            <a:endParaRPr sz="2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4881880" cy="1261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0"/>
              </a:spcBef>
            </a:pPr>
            <a:r>
              <a:rPr spc="-10" dirty="0"/>
              <a:t>Soccorso</a:t>
            </a:r>
          </a:p>
          <a:p>
            <a:pPr marL="12700">
              <a:lnSpc>
                <a:spcPts val="4865"/>
              </a:lnSpc>
            </a:pPr>
            <a:r>
              <a:rPr dirty="0"/>
              <a:t>le</a:t>
            </a:r>
            <a:r>
              <a:rPr spc="-30" dirty="0"/>
              <a:t> </a:t>
            </a:r>
            <a:r>
              <a:rPr dirty="0"/>
              <a:t>prime</a:t>
            </a:r>
            <a:r>
              <a:rPr spc="-15" dirty="0"/>
              <a:t> </a:t>
            </a:r>
            <a:r>
              <a:rPr spc="-10" dirty="0"/>
              <a:t>operazioni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73418"/>
            <a:ext cx="13335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2830579"/>
            <a:ext cx="13335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865" y="3347900"/>
            <a:ext cx="13335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1854" y="1877672"/>
            <a:ext cx="8420735" cy="176593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2680"/>
              </a:lnSpc>
              <a:spcBef>
                <a:spcPts val="355"/>
              </a:spcBef>
            </a:pPr>
            <a:r>
              <a:rPr sz="2400" dirty="0">
                <a:latin typeface="Arial MT"/>
                <a:cs typeface="Arial MT"/>
              </a:rPr>
              <a:t>Valutare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l'accaduto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(n.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persone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coinvolte,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cause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dell'incidente, localizzazione,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ecc.)</a:t>
            </a:r>
            <a:endParaRPr sz="2400">
              <a:latin typeface="Arial MT"/>
              <a:cs typeface="Arial MT"/>
            </a:endParaRPr>
          </a:p>
          <a:p>
            <a:pPr marL="12700" marR="5284470">
              <a:lnSpc>
                <a:spcPts val="4070"/>
              </a:lnSpc>
              <a:spcBef>
                <a:spcPts val="80"/>
              </a:spcBef>
            </a:pPr>
            <a:r>
              <a:rPr sz="2400" dirty="0">
                <a:latin typeface="Arial MT"/>
                <a:cs typeface="Arial MT"/>
              </a:rPr>
              <a:t>Allertare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il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112 </a:t>
            </a:r>
            <a:r>
              <a:rPr sz="2400" spc="-10" dirty="0">
                <a:latin typeface="Arial MT"/>
                <a:cs typeface="Arial MT"/>
              </a:rPr>
              <a:t>Informazioni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fornire: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855" y="4234945"/>
            <a:ext cx="136525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spc="4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9855" y="4674136"/>
            <a:ext cx="136525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spc="4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9855" y="5113340"/>
            <a:ext cx="136525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spc="4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3652891"/>
            <a:ext cx="7801609" cy="178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1129030" indent="-324485">
              <a:lnSpc>
                <a:spcPct val="137200"/>
              </a:lnSpc>
              <a:spcBef>
                <a:spcPts val="100"/>
              </a:spcBef>
              <a:tabLst>
                <a:tab pos="336550" algn="l"/>
                <a:tab pos="1124585" algn="l"/>
              </a:tabLst>
            </a:pPr>
            <a:r>
              <a:rPr sz="2325" spc="60" baseline="12544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325" baseline="12544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100" b="1" spc="-25" dirty="0">
                <a:solidFill>
                  <a:srgbClr val="CD171D"/>
                </a:solidFill>
                <a:latin typeface="Arial"/>
                <a:cs typeface="Arial"/>
              </a:rPr>
              <a:t>CHI</a:t>
            </a:r>
            <a:r>
              <a:rPr sz="2100" b="1" dirty="0">
                <a:solidFill>
                  <a:srgbClr val="CD171D"/>
                </a:solidFill>
                <a:latin typeface="Arial"/>
                <a:cs typeface="Arial"/>
              </a:rPr>
              <a:t>	</a:t>
            </a:r>
            <a:r>
              <a:rPr sz="2100" dirty="0">
                <a:latin typeface="Arial MT"/>
                <a:cs typeface="Arial MT"/>
              </a:rPr>
              <a:t>persone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coinvolte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(n.,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età,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stato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apparente) </a:t>
            </a:r>
            <a:r>
              <a:rPr sz="2100" b="1" dirty="0">
                <a:solidFill>
                  <a:srgbClr val="CD171D"/>
                </a:solidFill>
                <a:latin typeface="Arial"/>
                <a:cs typeface="Arial"/>
              </a:rPr>
              <a:t>COSA</a:t>
            </a:r>
            <a:r>
              <a:rPr sz="2100" dirty="0">
                <a:latin typeface="Arial MT"/>
                <a:cs typeface="Arial MT"/>
              </a:rPr>
              <a:t>descrizione</a:t>
            </a:r>
            <a:r>
              <a:rPr sz="2100" spc="-5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dell’incidente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(causa,</a:t>
            </a:r>
            <a:r>
              <a:rPr sz="2100" spc="-5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effetto) </a:t>
            </a:r>
            <a:r>
              <a:rPr sz="2100" b="1" dirty="0">
                <a:solidFill>
                  <a:srgbClr val="CD171D"/>
                </a:solidFill>
                <a:latin typeface="Arial"/>
                <a:cs typeface="Arial"/>
              </a:rPr>
              <a:t>DOVE</a:t>
            </a:r>
            <a:r>
              <a:rPr sz="2100" dirty="0">
                <a:latin typeface="Arial MT"/>
                <a:cs typeface="Arial MT"/>
              </a:rPr>
              <a:t>esatta</a:t>
            </a:r>
            <a:r>
              <a:rPr sz="2100" spc="-5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localizzazione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dell’incidente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(coordinate)</a:t>
            </a:r>
            <a:endParaRPr sz="2100">
              <a:latin typeface="Arial MT"/>
              <a:cs typeface="Arial MT"/>
            </a:endParaRPr>
          </a:p>
          <a:p>
            <a:pPr marL="336550">
              <a:lnSpc>
                <a:spcPct val="100000"/>
              </a:lnSpc>
              <a:spcBef>
                <a:spcPts val="940"/>
              </a:spcBef>
            </a:pPr>
            <a:r>
              <a:rPr sz="2100" b="1" dirty="0">
                <a:solidFill>
                  <a:srgbClr val="CD171D"/>
                </a:solidFill>
                <a:latin typeface="Arial"/>
                <a:cs typeface="Arial"/>
              </a:rPr>
              <a:t>QUANDO</a:t>
            </a:r>
            <a:r>
              <a:rPr sz="2100" b="1" spc="-40" dirty="0">
                <a:solidFill>
                  <a:srgbClr val="CD171D"/>
                </a:solidFill>
                <a:latin typeface="Arial"/>
                <a:cs typeface="Arial"/>
              </a:rPr>
              <a:t> </a:t>
            </a:r>
            <a:r>
              <a:rPr sz="2100" dirty="0">
                <a:latin typeface="Arial MT"/>
                <a:cs typeface="Arial MT"/>
              </a:rPr>
              <a:t>temporalizzazione</a:t>
            </a:r>
            <a:r>
              <a:rPr sz="2100" spc="-4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dell’evento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(ora,</a:t>
            </a:r>
            <a:r>
              <a:rPr sz="2100" spc="-4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tempo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trascorso)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5528783"/>
            <a:ext cx="7578725" cy="6432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36550" marR="5080" indent="-324485">
              <a:lnSpc>
                <a:spcPts val="2340"/>
              </a:lnSpc>
              <a:spcBef>
                <a:spcPts val="325"/>
              </a:spcBef>
              <a:tabLst>
                <a:tab pos="336550" algn="l"/>
                <a:tab pos="1534160" algn="l"/>
              </a:tabLst>
            </a:pPr>
            <a:r>
              <a:rPr sz="2325" spc="60" baseline="12544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325" baseline="12544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100" b="1" spc="-20" dirty="0">
                <a:solidFill>
                  <a:srgbClr val="CD171D"/>
                </a:solidFill>
                <a:latin typeface="Arial"/>
                <a:cs typeface="Arial"/>
              </a:rPr>
              <a:t>COME</a:t>
            </a:r>
            <a:r>
              <a:rPr sz="2100" b="1" dirty="0">
                <a:solidFill>
                  <a:srgbClr val="CD171D"/>
                </a:solidFill>
                <a:latin typeface="Arial"/>
                <a:cs typeface="Arial"/>
              </a:rPr>
              <a:t>	</a:t>
            </a:r>
            <a:r>
              <a:rPr sz="2100" dirty="0">
                <a:latin typeface="Arial MT"/>
                <a:cs typeface="Arial MT"/>
              </a:rPr>
              <a:t>situazione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attuale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e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valutazione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delle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condimeteo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spc="-50" dirty="0">
                <a:latin typeface="Arial MT"/>
                <a:cs typeface="Arial MT"/>
              </a:rPr>
              <a:t>e </a:t>
            </a:r>
            <a:r>
              <a:rPr sz="2100" spc="-10" dirty="0">
                <a:latin typeface="Arial MT"/>
                <a:cs typeface="Arial MT"/>
              </a:rPr>
              <a:t>collegamenti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7865" y="6358575"/>
            <a:ext cx="13335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65" y="6875897"/>
            <a:ext cx="13335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000" y="2447280"/>
            <a:ext cx="2339644" cy="187524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21854" y="6111406"/>
            <a:ext cx="6546215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4455">
              <a:lnSpc>
                <a:spcPct val="1414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rimanere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linea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fornire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proprio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riferimento </a:t>
            </a:r>
            <a:r>
              <a:rPr sz="2400" dirty="0">
                <a:latin typeface="Arial MT"/>
                <a:cs typeface="Arial MT"/>
              </a:rPr>
              <a:t>Attuare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operazioni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di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CD171D"/>
                </a:solidFill>
                <a:latin typeface="Arial"/>
                <a:cs typeface="Arial"/>
              </a:rPr>
              <a:t>PRIMO</a:t>
            </a:r>
            <a:r>
              <a:rPr sz="2400" b="1" spc="-75" dirty="0">
                <a:solidFill>
                  <a:srgbClr val="CD171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D171D"/>
                </a:solidFill>
                <a:latin typeface="Arial"/>
                <a:cs typeface="Arial"/>
              </a:rPr>
              <a:t>SOCCORSO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5648325" cy="1261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865"/>
              </a:lnSpc>
              <a:spcBef>
                <a:spcPts val="100"/>
              </a:spcBef>
            </a:pPr>
            <a:r>
              <a:rPr spc="-10" dirty="0"/>
              <a:t>Soccorso</a:t>
            </a:r>
          </a:p>
          <a:p>
            <a:pPr marL="12700">
              <a:lnSpc>
                <a:spcPts val="4865"/>
              </a:lnSpc>
            </a:pPr>
            <a:r>
              <a:rPr dirty="0"/>
              <a:t>intervento</a:t>
            </a:r>
            <a:r>
              <a:rPr spc="-45" dirty="0"/>
              <a:t> </a:t>
            </a:r>
            <a:r>
              <a:rPr dirty="0"/>
              <a:t>di</a:t>
            </a:r>
            <a:r>
              <a:rPr spc="-35" dirty="0"/>
              <a:t> </a:t>
            </a:r>
            <a:r>
              <a:rPr spc="-10" dirty="0"/>
              <a:t>recupero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60451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2406132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865" y="2851813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1854" y="1726840"/>
            <a:ext cx="6353810" cy="1362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39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Se</a:t>
            </a:r>
            <a:r>
              <a:rPr sz="1900" spc="-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non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necessario,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le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persone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illese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rientrano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autonomia </a:t>
            </a:r>
            <a:r>
              <a:rPr sz="1900" dirty="0">
                <a:latin typeface="Arial MT"/>
                <a:cs typeface="Arial MT"/>
              </a:rPr>
              <a:t>Il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ferito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non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va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mai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lasciato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solo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e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tenuto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al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caldo Predisporre: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855" y="3239900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9855" y="3607463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9855" y="4200743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4794024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5161588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3858" y="3099062"/>
            <a:ext cx="7917180" cy="254063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600" dirty="0">
                <a:latin typeface="Arial MT"/>
                <a:cs typeface="Arial MT"/>
              </a:rPr>
              <a:t>bivacco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/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protezione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per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il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ferito</a:t>
            </a:r>
            <a:endParaRPr sz="1600">
              <a:latin typeface="Arial MT"/>
              <a:cs typeface="Arial MT"/>
            </a:endParaRPr>
          </a:p>
          <a:p>
            <a:pPr marL="12700" marR="5126990">
              <a:lnSpc>
                <a:spcPts val="1780"/>
              </a:lnSpc>
              <a:spcBef>
                <a:spcPts val="1150"/>
              </a:spcBef>
            </a:pPr>
            <a:r>
              <a:rPr sz="1600" dirty="0">
                <a:latin typeface="Arial MT"/>
                <a:cs typeface="Arial MT"/>
              </a:rPr>
              <a:t>zona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atterraggio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elicottero </a:t>
            </a:r>
            <a:r>
              <a:rPr sz="1600" dirty="0">
                <a:latin typeface="Arial MT"/>
                <a:cs typeface="Arial MT"/>
              </a:rPr>
              <a:t>(minimo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10x10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meglio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40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x</a:t>
            </a:r>
            <a:r>
              <a:rPr sz="1600" spc="-25" dirty="0">
                <a:latin typeface="Arial MT"/>
                <a:cs typeface="Arial MT"/>
              </a:rPr>
              <a:t> 40)</a:t>
            </a:r>
            <a:endParaRPr sz="1600">
              <a:latin typeface="Arial MT"/>
              <a:cs typeface="Arial MT"/>
            </a:endParaRPr>
          </a:p>
          <a:p>
            <a:pPr marL="12700" marR="5059045">
              <a:lnSpc>
                <a:spcPts val="1780"/>
              </a:lnSpc>
              <a:spcBef>
                <a:spcPts val="1110"/>
              </a:spcBef>
            </a:pPr>
            <a:r>
              <a:rPr sz="1600" dirty="0">
                <a:latin typeface="Arial MT"/>
                <a:cs typeface="Arial MT"/>
              </a:rPr>
              <a:t>fissare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ogni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oggetto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mobile </a:t>
            </a:r>
            <a:r>
              <a:rPr sz="1600" dirty="0">
                <a:latin typeface="Arial MT"/>
                <a:cs typeface="Arial MT"/>
              </a:rPr>
              <a:t>(zaini,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bastoncini,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poncho,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ecc.)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600" dirty="0">
                <a:latin typeface="Arial MT"/>
                <a:cs typeface="Arial MT"/>
              </a:rPr>
              <a:t>posizionare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un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fumogeno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al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margine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dell'area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di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atterraggio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780"/>
              </a:lnSpc>
              <a:spcBef>
                <a:spcPts val="1150"/>
              </a:spcBef>
            </a:pPr>
            <a:r>
              <a:rPr sz="1600" dirty="0">
                <a:latin typeface="Arial MT"/>
                <a:cs typeface="Arial MT"/>
              </a:rPr>
              <a:t>per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segnalazioni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posizionarsi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schiena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rivolta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verso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direzione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di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provenienza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del </a:t>
            </a:r>
            <a:r>
              <a:rPr sz="1600" spc="-10" dirty="0">
                <a:latin typeface="Arial MT"/>
                <a:cs typeface="Arial MT"/>
              </a:rPr>
              <a:t>vento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65" y="5812463"/>
            <a:ext cx="10985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1854" y="5735069"/>
            <a:ext cx="26460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Arial MT"/>
                <a:cs typeface="Arial MT"/>
              </a:rPr>
              <a:t>All’arrivo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dei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soccorritori: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9855" y="6200537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9855" y="6568100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9855" y="6935663"/>
            <a:ext cx="11176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3643" y="2735291"/>
            <a:ext cx="3599637" cy="189683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353858" y="6059724"/>
            <a:ext cx="474218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6950">
              <a:lnSpc>
                <a:spcPct val="1507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coordinamento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comando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passa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loro </a:t>
            </a:r>
            <a:r>
              <a:rPr sz="1600" dirty="0">
                <a:latin typeface="Arial MT"/>
                <a:cs typeface="Arial MT"/>
              </a:rPr>
              <a:t>eseguire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gli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ordini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impartiti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dai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soccorritori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600" dirty="0">
                <a:latin typeface="Arial MT"/>
                <a:cs typeface="Arial MT"/>
              </a:rPr>
              <a:t>non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avvicinarsi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non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indicazione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dei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soccorritori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426021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Soccorso </a:t>
            </a:r>
            <a:r>
              <a:rPr dirty="0"/>
              <a:t>richiesta</a:t>
            </a:r>
            <a:r>
              <a:rPr spc="-30" dirty="0"/>
              <a:t> </a:t>
            </a:r>
            <a:r>
              <a:rPr dirty="0"/>
              <a:t>di</a:t>
            </a:r>
            <a:r>
              <a:rPr spc="-30" dirty="0"/>
              <a:t> </a:t>
            </a:r>
            <a:r>
              <a:rPr spc="-10" dirty="0"/>
              <a:t>aiuto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65861"/>
            <a:ext cx="118745" cy="166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2440701"/>
            <a:ext cx="118745" cy="166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1854" y="1725451"/>
            <a:ext cx="7611109" cy="975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8400"/>
              </a:lnSpc>
              <a:spcBef>
                <a:spcPts val="100"/>
              </a:spcBef>
            </a:pPr>
            <a:r>
              <a:rPr sz="2100" dirty="0">
                <a:latin typeface="Arial MT"/>
                <a:cs typeface="Arial MT"/>
              </a:rPr>
              <a:t>Da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utilizzare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quando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non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si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riesce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comunicare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in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altra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maniera </a:t>
            </a:r>
            <a:r>
              <a:rPr sz="2100" dirty="0">
                <a:latin typeface="Arial MT"/>
                <a:cs typeface="Arial MT"/>
              </a:rPr>
              <a:t>Segnalazioni</a:t>
            </a:r>
            <a:r>
              <a:rPr sz="2100" spc="-6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internazionali: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855" y="2853261"/>
            <a:ext cx="12065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3858" y="2835621"/>
            <a:ext cx="2004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RICHIESTA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AIUTO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7863" y="3293900"/>
            <a:ext cx="95250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6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9855" y="3781339"/>
            <a:ext cx="12065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3858" y="3235582"/>
            <a:ext cx="7458709" cy="8280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44500" marR="5080">
              <a:lnSpc>
                <a:spcPts val="1670"/>
              </a:lnSpc>
              <a:spcBef>
                <a:spcPts val="260"/>
              </a:spcBef>
            </a:pPr>
            <a:r>
              <a:rPr sz="1500" dirty="0">
                <a:latin typeface="Arial MT"/>
                <a:cs typeface="Arial MT"/>
              </a:rPr>
              <a:t>6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segnali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(ottici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acustici)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in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1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minuto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(1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ogni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10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secondi!)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cui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segue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un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minuto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25" dirty="0">
                <a:latin typeface="Arial MT"/>
                <a:cs typeface="Arial MT"/>
              </a:rPr>
              <a:t>di </a:t>
            </a:r>
            <a:r>
              <a:rPr sz="1500" spc="-10" dirty="0">
                <a:latin typeface="Arial MT"/>
                <a:cs typeface="Arial MT"/>
              </a:rPr>
              <a:t>intervallo</a:t>
            </a:r>
            <a:endParaRPr sz="1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800" dirty="0">
                <a:latin typeface="Arial MT"/>
                <a:cs typeface="Arial MT"/>
              </a:rPr>
              <a:t>RISPOSTA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RICHIESTA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DI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AIUTO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7863" y="4221991"/>
            <a:ext cx="95250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6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861" y="4163672"/>
            <a:ext cx="7026909" cy="4660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670"/>
              </a:lnSpc>
              <a:spcBef>
                <a:spcPts val="260"/>
              </a:spcBef>
            </a:pPr>
            <a:r>
              <a:rPr sz="1500" dirty="0">
                <a:latin typeface="Arial MT"/>
                <a:cs typeface="Arial MT"/>
              </a:rPr>
              <a:t>3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segnali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(ottici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acustici)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in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1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minuto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(1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ogni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20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secondi!)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cui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segue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un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minuto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25" dirty="0">
                <a:latin typeface="Arial MT"/>
                <a:cs typeface="Arial MT"/>
              </a:rPr>
              <a:t>di </a:t>
            </a:r>
            <a:r>
              <a:rPr sz="1500" spc="-10" dirty="0">
                <a:latin typeface="Arial MT"/>
                <a:cs typeface="Arial MT"/>
              </a:rPr>
              <a:t>intervallo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65" y="4771697"/>
            <a:ext cx="118745" cy="166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1854" y="4686023"/>
            <a:ext cx="300291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Arial MT"/>
                <a:cs typeface="Arial MT"/>
              </a:rPr>
              <a:t>Segnalazioni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elicottero: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9855" y="5184257"/>
            <a:ext cx="12065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53858" y="5166617"/>
            <a:ext cx="2004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RICHIESTA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AIUTO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7863" y="5624909"/>
            <a:ext cx="95250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6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9855" y="6324019"/>
            <a:ext cx="12065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53858" y="5566590"/>
            <a:ext cx="3949065" cy="104013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44500" marR="5080">
              <a:lnSpc>
                <a:spcPts val="1670"/>
              </a:lnSpc>
              <a:spcBef>
                <a:spcPts val="260"/>
              </a:spcBef>
            </a:pPr>
            <a:r>
              <a:rPr sz="1500" dirty="0">
                <a:latin typeface="Arial MT"/>
                <a:cs typeface="Arial MT"/>
              </a:rPr>
              <a:t>ambedue</a:t>
            </a:r>
            <a:r>
              <a:rPr sz="1500" spc="-5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le</a:t>
            </a:r>
            <a:r>
              <a:rPr sz="1500" spc="-5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braccia</a:t>
            </a:r>
            <a:r>
              <a:rPr sz="1500" spc="-5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alzate</a:t>
            </a:r>
            <a:r>
              <a:rPr sz="1500" spc="-5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e</a:t>
            </a:r>
            <a:r>
              <a:rPr sz="1500" spc="-55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</a:rPr>
              <a:t>leggermente </a:t>
            </a:r>
            <a:r>
              <a:rPr sz="1500" dirty="0">
                <a:latin typeface="Arial MT"/>
                <a:cs typeface="Arial MT"/>
              </a:rPr>
              <a:t>aperte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oppure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</a:rPr>
              <a:t>accensione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di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un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razzo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spc="-50" dirty="0">
                <a:latin typeface="Arial MT"/>
                <a:cs typeface="Arial MT"/>
              </a:rPr>
              <a:t>o </a:t>
            </a:r>
            <a:r>
              <a:rPr sz="1500" spc="-10" dirty="0">
                <a:latin typeface="Arial MT"/>
                <a:cs typeface="Arial MT"/>
              </a:rPr>
              <a:t>fumogeno</a:t>
            </a:r>
            <a:r>
              <a:rPr sz="1500" spc="-30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</a:rPr>
              <a:t>rosso</a:t>
            </a:r>
            <a:endParaRPr sz="1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800" dirty="0">
                <a:latin typeface="Arial MT"/>
                <a:cs typeface="Arial MT"/>
              </a:rPr>
              <a:t>NESSUNA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RICHIESTA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7863" y="6764670"/>
            <a:ext cx="95250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650">
              <a:latin typeface="Lucida Sans Unicode"/>
              <a:cs typeface="Lucida Sans Unicode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996" y="5003282"/>
            <a:ext cx="3779634" cy="197963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785861" y="6706352"/>
            <a:ext cx="3261995" cy="4660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670"/>
              </a:lnSpc>
              <a:spcBef>
                <a:spcPts val="260"/>
              </a:spcBef>
            </a:pPr>
            <a:r>
              <a:rPr sz="1500" dirty="0">
                <a:latin typeface="Arial MT"/>
                <a:cs typeface="Arial MT"/>
              </a:rPr>
              <a:t>braccio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sinistro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in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alto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e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braccio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</a:rPr>
              <a:t>destro </a:t>
            </a:r>
            <a:r>
              <a:rPr sz="1500" dirty="0">
                <a:latin typeface="Arial MT"/>
                <a:cs typeface="Arial MT"/>
              </a:rPr>
              <a:t>in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basso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a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formare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una</a:t>
            </a:r>
            <a:r>
              <a:rPr sz="1500" spc="-45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</a:rPr>
              <a:t>diagonale</a:t>
            </a:r>
            <a:endParaRPr sz="1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64" y="79822"/>
            <a:ext cx="5086985" cy="12617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dirty="0"/>
              <a:t>Kit</a:t>
            </a:r>
            <a:r>
              <a:rPr spc="-50" dirty="0"/>
              <a:t> </a:t>
            </a:r>
            <a:r>
              <a:rPr dirty="0"/>
              <a:t>pronto</a:t>
            </a:r>
            <a:r>
              <a:rPr spc="-50" dirty="0"/>
              <a:t> </a:t>
            </a:r>
            <a:r>
              <a:rPr spc="-10" dirty="0"/>
              <a:t>soccorso materiali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978828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2525309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865" y="3071790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865" y="3618258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865" y="4164739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865" y="4711220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7865" y="5257701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7865" y="6173181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7865" y="6719661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1854" y="1725168"/>
            <a:ext cx="3822700" cy="5313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66115">
              <a:lnSpc>
                <a:spcPct val="137900"/>
              </a:lnSpc>
              <a:spcBef>
                <a:spcPts val="100"/>
              </a:spcBef>
            </a:pPr>
            <a:r>
              <a:rPr sz="2600" dirty="0">
                <a:latin typeface="Arial MT"/>
                <a:cs typeface="Arial MT"/>
              </a:rPr>
              <a:t>cerotti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di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varie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misure </a:t>
            </a:r>
            <a:r>
              <a:rPr sz="2600" dirty="0">
                <a:latin typeface="Arial MT"/>
                <a:cs typeface="Arial MT"/>
              </a:rPr>
              <a:t>steri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spc="-20" dirty="0">
                <a:latin typeface="Arial MT"/>
                <a:cs typeface="Arial MT"/>
              </a:rPr>
              <a:t>strip</a:t>
            </a:r>
            <a:endParaRPr sz="2600">
              <a:latin typeface="Arial MT"/>
              <a:cs typeface="Arial MT"/>
            </a:endParaRPr>
          </a:p>
          <a:p>
            <a:pPr marL="12700" marR="5080">
              <a:lnSpc>
                <a:spcPct val="137900"/>
              </a:lnSpc>
            </a:pPr>
            <a:r>
              <a:rPr sz="2600" dirty="0">
                <a:latin typeface="Arial MT"/>
                <a:cs typeface="Arial MT"/>
              </a:rPr>
              <a:t>garze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sterili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(varie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misure) </a:t>
            </a:r>
            <a:r>
              <a:rPr sz="2600" dirty="0">
                <a:latin typeface="Arial MT"/>
                <a:cs typeface="Arial MT"/>
              </a:rPr>
              <a:t>garza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sterile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in</a:t>
            </a:r>
            <a:r>
              <a:rPr sz="2600" spc="-6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rotolo </a:t>
            </a:r>
            <a:r>
              <a:rPr sz="2600" dirty="0">
                <a:latin typeface="Arial MT"/>
                <a:cs typeface="Arial MT"/>
              </a:rPr>
              <a:t>nastro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medico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da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2,5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spc="-35" dirty="0">
                <a:latin typeface="Arial MT"/>
                <a:cs typeface="Arial MT"/>
              </a:rPr>
              <a:t>cm </a:t>
            </a:r>
            <a:r>
              <a:rPr sz="2600" dirty="0">
                <a:latin typeface="Arial MT"/>
                <a:cs typeface="Arial MT"/>
              </a:rPr>
              <a:t>bendaggio</a:t>
            </a:r>
            <a:r>
              <a:rPr sz="2600" spc="-17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autoadesivo</a:t>
            </a:r>
            <a:endParaRPr sz="2600">
              <a:latin typeface="Arial MT"/>
              <a:cs typeface="Arial MT"/>
            </a:endParaRPr>
          </a:p>
          <a:p>
            <a:pPr marL="12700" marR="833755">
              <a:lnSpc>
                <a:spcPts val="2910"/>
              </a:lnSpc>
              <a:spcBef>
                <a:spcPts val="1455"/>
              </a:spcBef>
            </a:pPr>
            <a:r>
              <a:rPr sz="2600" dirty="0">
                <a:latin typeface="Arial MT"/>
                <a:cs typeface="Arial MT"/>
              </a:rPr>
              <a:t>salviette</a:t>
            </a:r>
            <a:r>
              <a:rPr sz="2600" spc="-14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disinfettanti monouso</a:t>
            </a:r>
            <a:endParaRPr sz="2600">
              <a:latin typeface="Arial MT"/>
              <a:cs typeface="Arial MT"/>
            </a:endParaRPr>
          </a:p>
          <a:p>
            <a:pPr marL="12700" marR="2336165">
              <a:lnSpc>
                <a:spcPts val="4300"/>
              </a:lnSpc>
              <a:spcBef>
                <a:spcPts val="75"/>
              </a:spcBef>
            </a:pPr>
            <a:r>
              <a:rPr sz="2600" spc="-10" dirty="0">
                <a:latin typeface="Arial MT"/>
                <a:cs typeface="Arial MT"/>
              </a:rPr>
              <a:t>triangolo tourniquet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84342" y="1978828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84342" y="2525309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84342" y="3071790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84342" y="3618258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84342" y="4164739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84342" y="4711220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84342" y="5257701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84342" y="5804182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84342" y="6719661"/>
            <a:ext cx="14414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08345" y="1725168"/>
            <a:ext cx="3766185" cy="531304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2600" spc="-10" dirty="0">
                <a:latin typeface="Arial MT"/>
                <a:cs typeface="Arial MT"/>
              </a:rPr>
              <a:t>forbice</a:t>
            </a:r>
            <a:endParaRPr sz="2600">
              <a:latin typeface="Arial MT"/>
              <a:cs typeface="Arial MT"/>
            </a:endParaRPr>
          </a:p>
          <a:p>
            <a:pPr marL="12700" marR="1471930">
              <a:lnSpc>
                <a:spcPct val="137900"/>
              </a:lnSpc>
            </a:pPr>
            <a:r>
              <a:rPr sz="2600" dirty="0">
                <a:latin typeface="Arial MT"/>
                <a:cs typeface="Arial MT"/>
              </a:rPr>
              <a:t>guanti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in</a:t>
            </a:r>
            <a:r>
              <a:rPr sz="2600" spc="-6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nitrile </a:t>
            </a:r>
            <a:r>
              <a:rPr sz="2600" dirty="0">
                <a:latin typeface="Arial MT"/>
                <a:cs typeface="Arial MT"/>
              </a:rPr>
              <a:t>coperta</a:t>
            </a:r>
            <a:r>
              <a:rPr sz="2600" spc="-1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termica</a:t>
            </a:r>
            <a:endParaRPr sz="2600">
              <a:latin typeface="Arial MT"/>
              <a:cs typeface="Arial MT"/>
            </a:endParaRPr>
          </a:p>
          <a:p>
            <a:pPr marL="12700" marR="5080">
              <a:lnSpc>
                <a:spcPct val="137900"/>
              </a:lnSpc>
              <a:spcBef>
                <a:spcPts val="5"/>
              </a:spcBef>
            </a:pPr>
            <a:r>
              <a:rPr sz="2600" dirty="0">
                <a:latin typeface="Arial MT"/>
                <a:cs typeface="Arial MT"/>
              </a:rPr>
              <a:t>sacchetto</a:t>
            </a:r>
            <a:r>
              <a:rPr sz="2600" spc="-10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per</a:t>
            </a:r>
            <a:r>
              <a:rPr sz="2600" spc="-9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immondizie accendino</a:t>
            </a:r>
            <a:endParaRPr sz="2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2600" spc="-10" dirty="0">
                <a:latin typeface="Arial MT"/>
                <a:cs typeface="Arial MT"/>
              </a:rPr>
              <a:t>acciarino</a:t>
            </a:r>
            <a:endParaRPr sz="2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600" dirty="0">
                <a:latin typeface="Arial MT"/>
                <a:cs typeface="Arial MT"/>
              </a:rPr>
              <a:t>torcia</a:t>
            </a:r>
            <a:r>
              <a:rPr sz="2600" spc="-9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elettrica</a:t>
            </a:r>
            <a:r>
              <a:rPr sz="2600" spc="-9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aggiuntiva</a:t>
            </a:r>
            <a:endParaRPr sz="2600">
              <a:latin typeface="Arial MT"/>
              <a:cs typeface="Arial MT"/>
            </a:endParaRPr>
          </a:p>
          <a:p>
            <a:pPr marL="12700" marR="1086485">
              <a:lnSpc>
                <a:spcPts val="2910"/>
              </a:lnSpc>
              <a:spcBef>
                <a:spcPts val="1455"/>
              </a:spcBef>
            </a:pPr>
            <a:r>
              <a:rPr sz="2600" dirty="0">
                <a:latin typeface="Arial MT"/>
                <a:cs typeface="Arial MT"/>
              </a:rPr>
              <a:t>manualetto</a:t>
            </a:r>
            <a:r>
              <a:rPr sz="2600" spc="-17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pronto soccorso</a:t>
            </a:r>
            <a:endParaRPr sz="2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600" dirty="0">
                <a:latin typeface="Arial MT"/>
                <a:cs typeface="Arial MT"/>
              </a:rPr>
              <a:t>pinze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per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zecche</a:t>
            </a:r>
            <a:endParaRPr sz="2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S.A.T.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97865" y="2818704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865" y="3259343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865" y="3699983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865" y="4702940"/>
            <a:ext cx="124460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1854" y="1775493"/>
            <a:ext cx="7307580" cy="39535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200" i="1" dirty="0">
                <a:latin typeface="Arial"/>
                <a:cs typeface="Arial"/>
              </a:rPr>
              <a:t>Ma</a:t>
            </a:r>
            <a:r>
              <a:rPr sz="2200" i="1" spc="-11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sopratutto</a:t>
            </a:r>
            <a:r>
              <a:rPr sz="2200" i="1" spc="-10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promuove</a:t>
            </a:r>
            <a:r>
              <a:rPr sz="2200" i="1" spc="-110" dirty="0">
                <a:latin typeface="Arial"/>
                <a:cs typeface="Arial"/>
              </a:rPr>
              <a:t> </a:t>
            </a:r>
            <a:r>
              <a:rPr sz="2200" i="1" spc="-25" dirty="0">
                <a:latin typeface="Arial"/>
                <a:cs typeface="Arial"/>
              </a:rPr>
              <a:t>il:</a:t>
            </a:r>
            <a:endParaRPr sz="220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830"/>
              </a:spcBef>
            </a:pPr>
            <a:r>
              <a:rPr sz="2200" b="1" i="1" spc="-10" dirty="0">
                <a:latin typeface="Arial"/>
                <a:cs typeface="Arial"/>
              </a:rPr>
              <a:t>rispetto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2200" i="1" dirty="0">
                <a:latin typeface="Arial"/>
                <a:cs typeface="Arial"/>
              </a:rPr>
              <a:t>Per</a:t>
            </a:r>
            <a:r>
              <a:rPr sz="2200" i="1" spc="-6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il</a:t>
            </a:r>
            <a:r>
              <a:rPr sz="2200" i="1" spc="-6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territorio,</a:t>
            </a:r>
            <a:r>
              <a:rPr sz="2200" i="1" spc="-6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l’ambiente</a:t>
            </a:r>
            <a:r>
              <a:rPr sz="2200" i="1" spc="-6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e</a:t>
            </a:r>
            <a:r>
              <a:rPr sz="2200" i="1" spc="-6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le</a:t>
            </a:r>
            <a:r>
              <a:rPr sz="2200" i="1" spc="-60" dirty="0">
                <a:latin typeface="Arial"/>
                <a:cs typeface="Arial"/>
              </a:rPr>
              <a:t> </a:t>
            </a:r>
            <a:r>
              <a:rPr sz="2200" i="1" spc="-10" dirty="0">
                <a:latin typeface="Arial"/>
                <a:cs typeface="Arial"/>
              </a:rPr>
              <a:t>persone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200" i="1" dirty="0">
                <a:latin typeface="Arial"/>
                <a:cs typeface="Arial"/>
              </a:rPr>
              <a:t>La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spc="-10" dirty="0">
                <a:latin typeface="Arial"/>
                <a:cs typeface="Arial"/>
              </a:rPr>
              <a:t>salvaguardia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dei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sentieri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(resta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sul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spc="-10" dirty="0">
                <a:latin typeface="Arial"/>
                <a:cs typeface="Arial"/>
              </a:rPr>
              <a:t>sentiero)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ts val="2210"/>
              </a:lnSpc>
              <a:spcBef>
                <a:spcPts val="1265"/>
              </a:spcBef>
            </a:pPr>
            <a:r>
              <a:rPr sz="2200" i="1" spc="-10" dirty="0">
                <a:latin typeface="Arial"/>
                <a:cs typeface="Arial"/>
              </a:rPr>
              <a:t>L’ambiente</a:t>
            </a:r>
            <a:r>
              <a:rPr sz="2200" i="1" spc="-8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naturale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(prediligi</a:t>
            </a:r>
            <a:r>
              <a:rPr sz="2200" i="1" spc="-7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il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silenzio,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non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urlare,</a:t>
            </a:r>
            <a:r>
              <a:rPr sz="2200" i="1" spc="-7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riporta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i="1" spc="-50" dirty="0">
                <a:latin typeface="Arial"/>
                <a:cs typeface="Arial"/>
              </a:rPr>
              <a:t>i </a:t>
            </a:r>
            <a:r>
              <a:rPr sz="2200" i="1" dirty="0">
                <a:latin typeface="Arial"/>
                <a:cs typeface="Arial"/>
              </a:rPr>
              <a:t>tuoi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rifiuti</a:t>
            </a:r>
            <a:r>
              <a:rPr sz="2200" i="1" spc="-6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a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casa,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tieni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il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cane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al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guinzaglio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o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sotto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spc="-10" dirty="0">
                <a:latin typeface="Arial"/>
                <a:cs typeface="Arial"/>
              </a:rPr>
              <a:t>stretto controllo)</a:t>
            </a:r>
            <a:endParaRPr sz="2200">
              <a:latin typeface="Arial"/>
              <a:cs typeface="Arial"/>
            </a:endParaRPr>
          </a:p>
          <a:p>
            <a:pPr marL="12700" marR="158115">
              <a:lnSpc>
                <a:spcPts val="2210"/>
              </a:lnSpc>
              <a:spcBef>
                <a:spcPts val="1265"/>
              </a:spcBef>
            </a:pPr>
            <a:r>
              <a:rPr sz="2200" i="1" spc="-10" dirty="0">
                <a:latin typeface="Arial"/>
                <a:cs typeface="Arial"/>
              </a:rPr>
              <a:t>L’educazione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e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le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buone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pratiche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(dai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la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spc="-10" dirty="0">
                <a:latin typeface="Arial"/>
                <a:cs typeface="Arial"/>
              </a:rPr>
              <a:t>precedenza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a</a:t>
            </a:r>
            <a:r>
              <a:rPr sz="2200" i="1" spc="-50" dirty="0">
                <a:latin typeface="Arial"/>
                <a:cs typeface="Arial"/>
              </a:rPr>
              <a:t> </a:t>
            </a:r>
            <a:r>
              <a:rPr sz="2200" i="1" spc="-25" dirty="0">
                <a:latin typeface="Arial"/>
                <a:cs typeface="Arial"/>
              </a:rPr>
              <a:t>chi </a:t>
            </a:r>
            <a:r>
              <a:rPr sz="2200" i="1" dirty="0">
                <a:latin typeface="Arial"/>
                <a:cs typeface="Arial"/>
              </a:rPr>
              <a:t>sale-</a:t>
            </a:r>
            <a:r>
              <a:rPr sz="2200" i="1" spc="-45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fa</a:t>
            </a:r>
            <a:r>
              <a:rPr sz="2200" i="1" spc="-4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più</a:t>
            </a:r>
            <a:r>
              <a:rPr sz="2200" i="1" spc="-4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fatica</a:t>
            </a:r>
            <a:r>
              <a:rPr sz="2200" i="1" spc="-4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di</a:t>
            </a:r>
            <a:r>
              <a:rPr sz="2200" i="1" spc="-40" dirty="0">
                <a:latin typeface="Arial"/>
                <a:cs typeface="Arial"/>
              </a:rPr>
              <a:t> </a:t>
            </a:r>
            <a:r>
              <a:rPr sz="2200" i="1" dirty="0">
                <a:latin typeface="Arial"/>
                <a:cs typeface="Arial"/>
              </a:rPr>
              <a:t>chi</a:t>
            </a:r>
            <a:r>
              <a:rPr sz="2200" i="1" spc="-45" dirty="0">
                <a:latin typeface="Arial"/>
                <a:cs typeface="Arial"/>
              </a:rPr>
              <a:t> </a:t>
            </a:r>
            <a:r>
              <a:rPr sz="2200" i="1" spc="-10" dirty="0">
                <a:latin typeface="Arial"/>
                <a:cs typeface="Arial"/>
              </a:rPr>
              <a:t>scende)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200" b="1" i="1" spc="-10" dirty="0">
                <a:latin typeface="Arial"/>
                <a:cs typeface="Arial"/>
              </a:rPr>
              <a:t>aiuto/solidarietà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9855" y="5802379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9855" y="6171377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6540389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6909387"/>
            <a:ext cx="12763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3858" y="5731467"/>
            <a:ext cx="393192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400"/>
              </a:lnSpc>
              <a:spcBef>
                <a:spcPts val="100"/>
              </a:spcBef>
            </a:pPr>
            <a:r>
              <a:rPr sz="1900" i="1" dirty="0">
                <a:latin typeface="Arial"/>
                <a:cs typeface="Arial"/>
              </a:rPr>
              <a:t>Uno</a:t>
            </a:r>
            <a:r>
              <a:rPr sz="1900" i="1" spc="-80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dei</a:t>
            </a:r>
            <a:r>
              <a:rPr sz="1900" i="1" spc="-65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valori</a:t>
            </a:r>
            <a:r>
              <a:rPr sz="1900" i="1" spc="-65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fondanti</a:t>
            </a:r>
            <a:r>
              <a:rPr sz="1900" i="1" spc="-60" dirty="0">
                <a:latin typeface="Arial"/>
                <a:cs typeface="Arial"/>
              </a:rPr>
              <a:t> </a:t>
            </a:r>
            <a:r>
              <a:rPr sz="1900" i="1" spc="-10" dirty="0">
                <a:latin typeface="Arial"/>
                <a:cs typeface="Arial"/>
              </a:rPr>
              <a:t>dell’alpinismo supporta/aiuta</a:t>
            </a:r>
            <a:r>
              <a:rPr sz="1900" i="1" spc="-30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chi</a:t>
            </a:r>
            <a:r>
              <a:rPr sz="1900" i="1" spc="-30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è</a:t>
            </a:r>
            <a:r>
              <a:rPr sz="1900" i="1" spc="-25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in</a:t>
            </a:r>
            <a:r>
              <a:rPr sz="1900" i="1" spc="-30" dirty="0">
                <a:latin typeface="Arial"/>
                <a:cs typeface="Arial"/>
              </a:rPr>
              <a:t> </a:t>
            </a:r>
            <a:r>
              <a:rPr sz="1900" i="1" spc="-10" dirty="0">
                <a:latin typeface="Arial"/>
                <a:cs typeface="Arial"/>
              </a:rPr>
              <a:t>difficoltà </a:t>
            </a:r>
            <a:r>
              <a:rPr sz="1900" i="1" dirty="0">
                <a:latin typeface="Arial"/>
                <a:cs typeface="Arial"/>
              </a:rPr>
              <a:t>Segnala</a:t>
            </a:r>
            <a:r>
              <a:rPr sz="1900" i="1" spc="-95" dirty="0">
                <a:latin typeface="Arial"/>
                <a:cs typeface="Arial"/>
              </a:rPr>
              <a:t> </a:t>
            </a:r>
            <a:r>
              <a:rPr sz="1900" i="1" spc="-10" dirty="0">
                <a:latin typeface="Arial"/>
                <a:cs typeface="Arial"/>
              </a:rPr>
              <a:t>criticità/problemi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900" i="1" dirty="0">
                <a:latin typeface="Arial"/>
                <a:cs typeface="Arial"/>
              </a:rPr>
              <a:t>Condividi</a:t>
            </a:r>
            <a:r>
              <a:rPr sz="1900" i="1" spc="-75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le</a:t>
            </a:r>
            <a:r>
              <a:rPr sz="1900" i="1" spc="-75" dirty="0">
                <a:latin typeface="Arial"/>
                <a:cs typeface="Arial"/>
              </a:rPr>
              <a:t> </a:t>
            </a:r>
            <a:r>
              <a:rPr sz="1900" i="1" spc="-10" dirty="0">
                <a:latin typeface="Arial"/>
                <a:cs typeface="Arial"/>
              </a:rPr>
              <a:t>informazioni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"/>
            <a:ext cx="10079355" cy="7559040"/>
            <a:chOff x="0" y="15"/>
            <a:chExt cx="10079355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005" y="1403276"/>
              <a:ext cx="4679645" cy="46796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9995" y="755284"/>
              <a:ext cx="4931638" cy="61196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1" y="7434662"/>
            <a:ext cx="10024776" cy="1249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31" y="0"/>
            <a:ext cx="10024776" cy="173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1676" y="3938328"/>
            <a:ext cx="146302" cy="1310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1926" y="1261971"/>
            <a:ext cx="560826" cy="1188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77119" y="683570"/>
            <a:ext cx="1527175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96570">
              <a:lnSpc>
                <a:spcPct val="116799"/>
              </a:lnSpc>
              <a:spcBef>
                <a:spcPts val="100"/>
              </a:spcBef>
            </a:pPr>
            <a:r>
              <a:rPr sz="1250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250" spc="-1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-135" dirty="0">
                <a:solidFill>
                  <a:srgbClr val="0000FF"/>
                </a:solidFill>
                <a:latin typeface="Arial MT"/>
                <a:cs typeface="Arial MT"/>
              </a:rPr>
              <a:t>D</a:t>
            </a:r>
            <a:r>
              <a:rPr sz="1250" spc="-1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250" spc="-3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-20" dirty="0">
                <a:solidFill>
                  <a:srgbClr val="0000FF"/>
                </a:solidFill>
                <a:latin typeface="Arial MT"/>
                <a:cs typeface="Arial MT"/>
              </a:rPr>
              <a:t>RIG</a:t>
            </a:r>
            <a:r>
              <a:rPr sz="1250" spc="-1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0000FF"/>
                </a:solidFill>
                <a:latin typeface="Arial MT"/>
                <a:cs typeface="Arial MT"/>
              </a:rPr>
              <a:t>ONI </a:t>
            </a:r>
            <a:r>
              <a:rPr sz="1250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250" spc="-1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-180" dirty="0">
                <a:solidFill>
                  <a:srgbClr val="0000FF"/>
                </a:solidFill>
                <a:latin typeface="Arial MT"/>
                <a:cs typeface="Arial MT"/>
              </a:rPr>
              <a:t>C</a:t>
            </a:r>
            <a:r>
              <a:rPr sz="1250" spc="-17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0000FF"/>
                </a:solidFill>
                <a:latin typeface="Arial MT"/>
                <a:cs typeface="Arial MT"/>
              </a:rPr>
              <a:t>EVE</a:t>
            </a:r>
            <a:r>
              <a:rPr sz="1250" spc="-19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-20" dirty="0">
                <a:solidFill>
                  <a:srgbClr val="0000FF"/>
                </a:solidFill>
                <a:latin typeface="Arial MT"/>
                <a:cs typeface="Arial MT"/>
              </a:rPr>
              <a:t>DALE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0555" y="2468823"/>
            <a:ext cx="7467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50" dirty="0">
                <a:solidFill>
                  <a:srgbClr val="0000FF"/>
                </a:solidFill>
                <a:latin typeface="Arial MT"/>
                <a:cs typeface="Arial MT"/>
              </a:rPr>
              <a:t>DE</a:t>
            </a:r>
            <a:r>
              <a:rPr sz="1150" spc="-19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90" dirty="0">
                <a:solidFill>
                  <a:srgbClr val="0000FF"/>
                </a:solidFill>
                <a:latin typeface="Arial MT"/>
                <a:cs typeface="Arial MT"/>
              </a:rPr>
              <a:t>NZAW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50027" y="1859174"/>
            <a:ext cx="836294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spc="-12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80" dirty="0">
                <a:solidFill>
                  <a:srgbClr val="0000FF"/>
                </a:solidFill>
                <a:latin typeface="Arial MT"/>
                <a:cs typeface="Arial MT"/>
              </a:rPr>
              <a:t>PÉ</a:t>
            </a:r>
            <a:r>
              <a:rPr sz="1150" spc="-18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LLE</a:t>
            </a:r>
            <a:r>
              <a:rPr sz="1150" spc="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50" dirty="0">
                <a:solidFill>
                  <a:srgbClr val="0000FF"/>
                </a:solidFill>
                <a:latin typeface="Arial MT"/>
                <a:cs typeface="Arial MT"/>
              </a:rPr>
              <a:t>R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9170" y="2161204"/>
            <a:ext cx="124015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302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r>
              <a:rPr sz="1100" spc="41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P</a:t>
            </a:r>
            <a:r>
              <a:rPr sz="1100" spc="-15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rà</a:t>
            </a:r>
            <a:r>
              <a:rPr sz="1100" spc="29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80" dirty="0">
                <a:solidFill>
                  <a:srgbClr val="FB0000"/>
                </a:solidFill>
                <a:latin typeface="Arial MT"/>
                <a:cs typeface="Arial MT"/>
              </a:rPr>
              <a:t>C</a:t>
            </a:r>
            <a:r>
              <a:rPr sz="1100" spc="-8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astró</a:t>
            </a:r>
            <a:r>
              <a:rPr sz="1100" spc="-11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B0000"/>
                </a:solidFill>
                <a:latin typeface="Arial MT"/>
                <a:cs typeface="Arial MT"/>
              </a:rPr>
              <a:t>n</a:t>
            </a:r>
            <a:r>
              <a:rPr sz="1100" spc="50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r>
              <a:rPr sz="1100" spc="229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80" dirty="0">
                <a:solidFill>
                  <a:srgbClr val="FB0000"/>
                </a:solidFill>
                <a:latin typeface="Arial MT"/>
                <a:cs typeface="Arial MT"/>
              </a:rPr>
              <a:t>C</a:t>
            </a:r>
            <a:r>
              <a:rPr sz="1100" spc="-13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30" dirty="0">
                <a:solidFill>
                  <a:srgbClr val="FB0000"/>
                </a:solidFill>
                <a:latin typeface="Arial MT"/>
                <a:cs typeface="Arial MT"/>
              </a:rPr>
              <a:t>i</a:t>
            </a:r>
            <a:r>
              <a:rPr sz="1100" spc="-14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m</a:t>
            </a:r>
            <a:r>
              <a:rPr sz="1100" spc="7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r>
              <a:rPr sz="1100" spc="254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S</a:t>
            </a:r>
            <a:r>
              <a:rPr sz="1100" spc="-12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assa</a:t>
            </a:r>
            <a:r>
              <a:rPr sz="1100" spc="-15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B0000"/>
                </a:solidFill>
                <a:latin typeface="Arial MT"/>
                <a:cs typeface="Arial MT"/>
              </a:rPr>
              <a:t>ra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3566" y="2615393"/>
            <a:ext cx="14274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0" dirty="0">
                <a:solidFill>
                  <a:srgbClr val="FB0000"/>
                </a:solidFill>
                <a:latin typeface="Arial MT"/>
                <a:cs typeface="Arial MT"/>
              </a:rPr>
              <a:t>C</a:t>
            </a:r>
            <a:r>
              <a:rPr sz="1100" spc="-13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30" dirty="0">
                <a:solidFill>
                  <a:srgbClr val="FB0000"/>
                </a:solidFill>
                <a:latin typeface="Arial MT"/>
                <a:cs typeface="Arial MT"/>
              </a:rPr>
              <a:t>i</a:t>
            </a:r>
            <a:r>
              <a:rPr sz="1100" spc="-14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m</a:t>
            </a:r>
            <a:r>
              <a:rPr sz="1100" spc="7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r>
              <a:rPr sz="1100" spc="-8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r>
              <a:rPr sz="1100" spc="24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P</a:t>
            </a:r>
            <a:r>
              <a:rPr sz="1100" spc="-15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65" dirty="0">
                <a:solidFill>
                  <a:srgbClr val="FB0000"/>
                </a:solidFill>
                <a:latin typeface="Arial MT"/>
                <a:cs typeface="Arial MT"/>
              </a:rPr>
              <a:t>resan</a:t>
            </a:r>
            <a:r>
              <a:rPr sz="1100" spc="-12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r>
              <a:rPr sz="1100" spc="-17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II</a:t>
            </a:r>
            <a:r>
              <a:rPr sz="1100" spc="-16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614" y="2929108"/>
            <a:ext cx="220789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4755" algn="l"/>
              </a:tabLst>
            </a:pPr>
            <a:r>
              <a:rPr sz="1150" spc="100" dirty="0">
                <a:solidFill>
                  <a:srgbClr val="009000"/>
                </a:solidFill>
                <a:latin typeface="Arial MT"/>
                <a:cs typeface="Arial MT"/>
              </a:rPr>
              <a:t>PAYE</a:t>
            </a:r>
            <a:r>
              <a:rPr sz="1150" spc="-160" dirty="0">
                <a:solidFill>
                  <a:srgbClr val="009000"/>
                </a:solidFill>
                <a:latin typeface="Arial MT"/>
                <a:cs typeface="Arial MT"/>
              </a:rPr>
              <a:t> </a:t>
            </a:r>
            <a:r>
              <a:rPr sz="1150" spc="-25" dirty="0">
                <a:solidFill>
                  <a:srgbClr val="009000"/>
                </a:solidFill>
                <a:latin typeface="Arial MT"/>
                <a:cs typeface="Arial MT"/>
              </a:rPr>
              <a:t>R0</a:t>
            </a:r>
            <a:r>
              <a:rPr sz="1150" dirty="0">
                <a:solidFill>
                  <a:srgbClr val="009000"/>
                </a:solidFill>
                <a:latin typeface="Arial MT"/>
                <a:cs typeface="Arial MT"/>
              </a:rPr>
              <a:t>	</a:t>
            </a:r>
            <a:r>
              <a:rPr sz="1150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r>
              <a:rPr sz="1150" spc="24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FB0000"/>
                </a:solidFill>
                <a:latin typeface="Arial MT"/>
                <a:cs typeface="Arial MT"/>
              </a:rPr>
              <a:t>P</a:t>
            </a:r>
            <a:r>
              <a:rPr sz="1150" spc="-17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FB0000"/>
                </a:solidFill>
                <a:latin typeface="Arial MT"/>
                <a:cs typeface="Arial MT"/>
              </a:rPr>
              <a:t>resa</a:t>
            </a:r>
            <a:r>
              <a:rPr sz="1150" spc="-13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FB0000"/>
                </a:solidFill>
                <a:latin typeface="Arial MT"/>
                <a:cs typeface="Arial MT"/>
              </a:rPr>
              <a:t>n</a:t>
            </a:r>
            <a:r>
              <a:rPr sz="1150" spc="-17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spc="-45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r>
              <a:rPr sz="1150" spc="-19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spc="-25" dirty="0">
                <a:solidFill>
                  <a:srgbClr val="FB0000"/>
                </a:solidFill>
                <a:latin typeface="Arial MT"/>
                <a:cs typeface="Arial MT"/>
              </a:rPr>
              <a:t>IIa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92" y="2770599"/>
            <a:ext cx="2466975" cy="31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35"/>
              </a:lnSpc>
              <a:spcBef>
                <a:spcPts val="100"/>
              </a:spcBef>
              <a:tabLst>
                <a:tab pos="1213485" algn="l"/>
              </a:tabLst>
            </a:pPr>
            <a:r>
              <a:rPr sz="1150" spc="80" dirty="0">
                <a:solidFill>
                  <a:srgbClr val="0000FF"/>
                </a:solidFill>
                <a:latin typeface="Arial MT"/>
                <a:cs typeface="Arial MT"/>
              </a:rPr>
              <a:t>MAH</a:t>
            </a:r>
            <a:r>
              <a:rPr sz="1150" spc="-19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15" dirty="0">
                <a:solidFill>
                  <a:srgbClr val="0000FF"/>
                </a:solidFill>
                <a:latin typeface="Arial MT"/>
                <a:cs typeface="Arial MT"/>
              </a:rPr>
              <a:t>DR</a:t>
            </a:r>
            <a:r>
              <a:rPr sz="1150" spc="-6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ÓH</a:t>
            </a:r>
            <a:r>
              <a:rPr sz="1150" spc="-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3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	</a:t>
            </a:r>
            <a:r>
              <a:rPr sz="1150" spc="65" dirty="0">
                <a:solidFill>
                  <a:srgbClr val="0000FF"/>
                </a:solidFill>
                <a:latin typeface="Arial MT"/>
                <a:cs typeface="Arial MT"/>
              </a:rPr>
              <a:t>CS</a:t>
            </a:r>
            <a:r>
              <a:rPr sz="1150" spc="12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50" dirty="0">
                <a:solidFill>
                  <a:srgbClr val="0000FF"/>
                </a:solidFill>
                <a:latin typeface="Arial MT"/>
                <a:cs typeface="Arial MT"/>
              </a:rPr>
              <a:t>E</a:t>
            </a:r>
            <a:r>
              <a:rPr sz="1150" spc="-19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75" dirty="0">
                <a:solidFill>
                  <a:srgbClr val="0000FF"/>
                </a:solidFill>
                <a:latin typeface="Arial MT"/>
                <a:cs typeface="Arial MT"/>
              </a:rPr>
              <a:t>GAN</a:t>
            </a:r>
            <a:r>
              <a:rPr sz="1150" spc="-14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r>
              <a:rPr sz="1150" spc="-16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25" dirty="0">
                <a:solidFill>
                  <a:srgbClr val="0000FF"/>
                </a:solidFill>
                <a:latin typeface="Arial MT"/>
                <a:cs typeface="Arial MT"/>
              </a:rPr>
              <a:t>INI</a:t>
            </a:r>
            <a:endParaRPr sz="1150">
              <a:latin typeface="Arial MT"/>
              <a:cs typeface="Arial MT"/>
            </a:endParaRPr>
          </a:p>
          <a:p>
            <a:pPr marL="2332355">
              <a:lnSpc>
                <a:spcPts val="1135"/>
              </a:lnSpc>
            </a:pPr>
            <a:r>
              <a:rPr sz="1150" spc="-25" dirty="0">
                <a:solidFill>
                  <a:srgbClr val="0000FF"/>
                </a:solidFill>
                <a:latin typeface="Arial MT"/>
                <a:cs typeface="Arial MT"/>
              </a:rPr>
              <a:t>IT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63961" y="2519417"/>
            <a:ext cx="844550" cy="56515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R="59055" algn="r">
              <a:lnSpc>
                <a:spcPct val="100000"/>
              </a:lnSpc>
              <a:spcBef>
                <a:spcPts val="855"/>
              </a:spcBef>
            </a:pP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G</a:t>
            </a:r>
            <a:r>
              <a:rPr sz="1100" spc="-1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RAF</a:t>
            </a:r>
            <a:r>
              <a:rPr sz="1100" spc="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35" dirty="0">
                <a:solidFill>
                  <a:srgbClr val="0000FF"/>
                </a:solidFill>
                <a:latin typeface="Arial MT"/>
                <a:cs typeface="Arial MT"/>
              </a:rPr>
              <a:t>FER</a:t>
            </a:r>
            <a:endParaRPr sz="11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UC</a:t>
            </a:r>
            <a:r>
              <a:rPr sz="1150" spc="-15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70" dirty="0">
                <a:solidFill>
                  <a:srgbClr val="0000FF"/>
                </a:solidFill>
                <a:latin typeface="Arial MT"/>
                <a:cs typeface="Arial MT"/>
              </a:rPr>
              <a:t>KE</a:t>
            </a:r>
            <a:r>
              <a:rPr sz="1150" spc="-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r>
              <a:rPr sz="1150" spc="-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5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2614" y="3288800"/>
            <a:ext cx="13436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DI</a:t>
            </a:r>
            <a:r>
              <a:rPr sz="1150" spc="-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I</a:t>
            </a:r>
            <a:r>
              <a:rPr sz="1150" spc="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50" dirty="0">
                <a:solidFill>
                  <a:srgbClr val="0000FF"/>
                </a:solidFill>
                <a:latin typeface="Arial MT"/>
                <a:cs typeface="Arial MT"/>
              </a:rPr>
              <a:t>AP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50" spc="4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S</a:t>
            </a:r>
            <a:r>
              <a:rPr sz="1150" spc="-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r>
              <a:rPr sz="1150" spc="-1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25" dirty="0">
                <a:solidFill>
                  <a:srgbClr val="0000FF"/>
                </a:solidFill>
                <a:latin typeface="Arial MT"/>
                <a:cs typeface="Arial MT"/>
              </a:rPr>
              <a:t>O</a:t>
            </a:r>
            <a:r>
              <a:rPr sz="1150" spc="-1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LI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3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21052" y="3097015"/>
            <a:ext cx="892810" cy="35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5"/>
              </a:lnSpc>
              <a:spcBef>
                <a:spcPts val="100"/>
              </a:spcBef>
            </a:pP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r>
              <a:rPr sz="1100" spc="30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80" dirty="0">
                <a:solidFill>
                  <a:srgbClr val="FB0000"/>
                </a:solidFill>
                <a:latin typeface="Arial MT"/>
                <a:cs typeface="Arial MT"/>
              </a:rPr>
              <a:t>C</a:t>
            </a:r>
            <a:r>
              <a:rPr sz="1100" spc="-13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roz:zo</a:t>
            </a:r>
            <a:r>
              <a:rPr sz="1100" spc="-10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B0000"/>
                </a:solidFill>
                <a:latin typeface="Arial MT"/>
                <a:cs typeface="Arial MT"/>
              </a:rPr>
              <a:t>n</a:t>
            </a:r>
            <a:endParaRPr sz="1100">
              <a:latin typeface="Arial MT"/>
              <a:cs typeface="Arial MT"/>
            </a:endParaRPr>
          </a:p>
          <a:p>
            <a:pPr marL="248920">
              <a:lnSpc>
                <a:spcPts val="1345"/>
              </a:lnSpc>
              <a:tabLst>
                <a:tab pos="537210" algn="l"/>
              </a:tabLst>
            </a:pPr>
            <a:r>
              <a:rPr sz="1150" spc="-25" dirty="0">
                <a:solidFill>
                  <a:srgbClr val="0000FF"/>
                </a:solidFill>
                <a:latin typeface="Arial MT"/>
                <a:cs typeface="Arial MT"/>
              </a:rPr>
              <a:t>IT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	</a:t>
            </a:r>
            <a:r>
              <a:rPr sz="1150" spc="55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50" spc="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25" dirty="0">
                <a:solidFill>
                  <a:srgbClr val="0000FF"/>
                </a:solidFill>
                <a:latin typeface="Arial MT"/>
                <a:cs typeface="Arial MT"/>
              </a:rPr>
              <a:t>SA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3410" y="3499383"/>
            <a:ext cx="11328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00" spc="-1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50" dirty="0">
                <a:solidFill>
                  <a:srgbClr val="0000FF"/>
                </a:solidFill>
                <a:latin typeface="Arial MT"/>
                <a:cs typeface="Arial MT"/>
              </a:rPr>
              <a:t>CAR</a:t>
            </a:r>
            <a:r>
              <a:rPr sz="1100" spc="-9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50" dirty="0">
                <a:solidFill>
                  <a:srgbClr val="0000FF"/>
                </a:solidFill>
                <a:latin typeface="Arial MT"/>
                <a:cs typeface="Arial MT"/>
              </a:rPr>
              <a:t>È</a:t>
            </a:r>
            <a:r>
              <a:rPr sz="1100" spc="2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ALT</a:t>
            </a:r>
            <a:r>
              <a:rPr sz="1100" spc="25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95443" y="3453659"/>
            <a:ext cx="102361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0000FF"/>
                </a:solidFill>
                <a:latin typeface="Arial MT"/>
                <a:cs typeface="Arial MT"/>
              </a:rPr>
              <a:t>PAG</a:t>
            </a:r>
            <a:r>
              <a:rPr sz="1100" spc="170" dirty="0">
                <a:solidFill>
                  <a:srgbClr val="0000FF"/>
                </a:solidFill>
                <a:latin typeface="Arial MT"/>
                <a:cs typeface="Arial MT"/>
              </a:rPr>
              <a:t> 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00" spc="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S</a:t>
            </a:r>
            <a:r>
              <a:rPr sz="1100" spc="-13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70" dirty="0">
                <a:solidFill>
                  <a:srgbClr val="0000FF"/>
                </a:solidFill>
                <a:latin typeface="Arial MT"/>
                <a:cs typeface="Arial MT"/>
              </a:rPr>
              <a:t>TIHI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3569" y="3633505"/>
            <a:ext cx="181737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090">
              <a:lnSpc>
                <a:spcPts val="1225"/>
              </a:lnSpc>
              <a:spcBef>
                <a:spcPts val="100"/>
              </a:spcBef>
            </a:pP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r>
              <a:rPr sz="1100" spc="18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P</a:t>
            </a:r>
            <a:r>
              <a:rPr sz="1100" spc="-13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asso</a:t>
            </a:r>
            <a:r>
              <a:rPr sz="1100" spc="2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60" dirty="0">
                <a:solidFill>
                  <a:srgbClr val="FB0000"/>
                </a:solidFill>
                <a:latin typeface="Arial MT"/>
                <a:cs typeface="Arial MT"/>
              </a:rPr>
              <a:t>de</a:t>
            </a:r>
            <a:r>
              <a:rPr sz="1100" spc="-18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II</a:t>
            </a:r>
            <a:r>
              <a:rPr sz="1100" spc="-13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r>
              <a:rPr sz="1100" spc="4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va</a:t>
            </a:r>
            <a:r>
              <a:rPr sz="1100" spc="114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cch</a:t>
            </a:r>
            <a:r>
              <a:rPr sz="1100" spc="15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ts val="1195"/>
              </a:lnSpc>
            </a:pPr>
            <a:r>
              <a:rPr sz="1150" spc="8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spc="-3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60" dirty="0">
                <a:solidFill>
                  <a:srgbClr val="0000FF"/>
                </a:solidFill>
                <a:latin typeface="Arial MT"/>
                <a:cs typeface="Arial MT"/>
              </a:rPr>
              <a:t>VAL</a:t>
            </a:r>
            <a:r>
              <a:rPr sz="1150" spc="46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60" dirty="0">
                <a:solidFill>
                  <a:srgbClr val="0000FF"/>
                </a:solidFill>
                <a:latin typeface="Arial MT"/>
                <a:cs typeface="Arial MT"/>
              </a:rPr>
              <a:t>di</a:t>
            </a:r>
            <a:r>
              <a:rPr sz="1150" spc="2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FUM</a:t>
            </a:r>
            <a:r>
              <a:rPr sz="1150" spc="-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5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endParaRPr sz="1150">
              <a:latin typeface="Arial MT"/>
              <a:cs typeface="Arial MT"/>
            </a:endParaRPr>
          </a:p>
          <a:p>
            <a:pPr marL="394970">
              <a:lnSpc>
                <a:spcPts val="1230"/>
              </a:lnSpc>
            </a:pP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wC</a:t>
            </a:r>
            <a:r>
              <a:rPr sz="1100" spc="30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B0000"/>
                </a:solidFill>
                <a:latin typeface="Arial MT"/>
                <a:cs typeface="Arial MT"/>
              </a:rPr>
              <a:t>u</a:t>
            </a:r>
            <a:r>
              <a:rPr sz="1100" spc="-11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n</a:t>
            </a:r>
            <a:r>
              <a:rPr sz="1100" spc="-15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r>
              <a:rPr sz="1100" spc="-17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II</a:t>
            </a:r>
            <a:r>
              <a:rPr sz="1100" spc="-15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7957" y="4950092"/>
            <a:ext cx="8623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55" dirty="0">
                <a:solidFill>
                  <a:srgbClr val="0000FF"/>
                </a:solidFill>
                <a:latin typeface="Arial MT"/>
                <a:cs typeface="Arial MT"/>
              </a:rPr>
              <a:t>PER</a:t>
            </a:r>
            <a:r>
              <a:rPr sz="1150" spc="-8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NIC</a:t>
            </a:r>
            <a:r>
              <a:rPr sz="1150" spc="-1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90" dirty="0">
                <a:solidFill>
                  <a:srgbClr val="0000FF"/>
                </a:solidFill>
                <a:latin typeface="Arial MT"/>
                <a:cs typeface="Arial MT"/>
              </a:rPr>
              <a:t>IW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0013" y="3711743"/>
            <a:ext cx="69532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solidFill>
                  <a:srgbClr val="232354"/>
                </a:solidFill>
                <a:latin typeface="Arial Black"/>
                <a:cs typeface="Arial Black"/>
              </a:rPr>
              <a:t>TRENTO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37229" y="4666274"/>
            <a:ext cx="1367155" cy="4845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250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250" spc="-12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-85" dirty="0">
                <a:solidFill>
                  <a:srgbClr val="0000FF"/>
                </a:solidFill>
                <a:latin typeface="Arial MT"/>
                <a:cs typeface="Arial MT"/>
              </a:rPr>
              <a:t>S.</a:t>
            </a:r>
            <a:r>
              <a:rPr sz="1250" spc="-12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135" dirty="0">
                <a:solidFill>
                  <a:srgbClr val="0000FF"/>
                </a:solidFill>
                <a:latin typeface="Arial MT"/>
                <a:cs typeface="Arial MT"/>
              </a:rPr>
              <a:t>PIETR,</a:t>
            </a:r>
            <a:endParaRPr sz="1250">
              <a:latin typeface="Arial MT"/>
              <a:cs typeface="Arial MT"/>
            </a:endParaRPr>
          </a:p>
          <a:p>
            <a:pPr marL="707390">
              <a:lnSpc>
                <a:spcPct val="100000"/>
              </a:lnSpc>
              <a:spcBef>
                <a:spcPts val="355"/>
              </a:spcBef>
            </a:pPr>
            <a:r>
              <a:rPr sz="1150" spc="8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spc="-10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S</a:t>
            </a:r>
            <a:r>
              <a:rPr sz="1150" spc="-12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r>
              <a:rPr sz="1150" spc="-16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25" dirty="0">
                <a:solidFill>
                  <a:srgbClr val="0000FF"/>
                </a:solidFill>
                <a:latin typeface="Arial MT"/>
                <a:cs typeface="Arial MT"/>
              </a:rPr>
              <a:t>IVO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93498" y="4595987"/>
            <a:ext cx="85090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105" dirty="0">
                <a:solidFill>
                  <a:srgbClr val="FB0000"/>
                </a:solidFill>
                <a:latin typeface="Arial MT"/>
                <a:cs typeface="Arial MT"/>
              </a:rPr>
              <a:t>vi</a:t>
            </a:r>
            <a:r>
              <a:rPr sz="1250" spc="-5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50" spc="-105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r>
              <a:rPr sz="1250" spc="-14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725" spc="-127" baseline="2415" dirty="0">
                <a:solidFill>
                  <a:srgbClr val="FB0000"/>
                </a:solidFill>
                <a:latin typeface="Arial MT"/>
                <a:cs typeface="Arial MT"/>
              </a:rPr>
              <a:t>o</a:t>
            </a:r>
            <a:r>
              <a:rPr sz="1725" spc="-277" baseline="241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725" spc="-82" baseline="2415" dirty="0">
                <a:solidFill>
                  <a:srgbClr val="FB0000"/>
                </a:solidFill>
                <a:latin typeface="Arial MT"/>
                <a:cs typeface="Arial MT"/>
              </a:rPr>
              <a:t>I</a:t>
            </a:r>
            <a:r>
              <a:rPr sz="1725" spc="-225" baseline="241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725" spc="-67" baseline="2415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r>
              <a:rPr sz="1725" spc="-240" baseline="241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725" spc="89" baseline="2415" dirty="0">
                <a:solidFill>
                  <a:srgbClr val="FB0000"/>
                </a:solidFill>
                <a:latin typeface="Arial MT"/>
                <a:cs typeface="Arial MT"/>
              </a:rPr>
              <a:t>na</a:t>
            </a:r>
            <a:r>
              <a:rPr sz="1725" spc="-127" baseline="241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725" spc="-75" baseline="2415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endParaRPr sz="1725" baseline="2415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59566" y="4124273"/>
            <a:ext cx="8642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00" spc="-35" dirty="0">
                <a:solidFill>
                  <a:srgbClr val="0000FF"/>
                </a:solidFill>
                <a:latin typeface="Arial MT"/>
                <a:cs typeface="Arial MT"/>
              </a:rPr>
              <a:t> B</a:t>
            </a:r>
            <a:r>
              <a:rPr sz="1100" spc="-13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IND</a:t>
            </a:r>
            <a:r>
              <a:rPr sz="1100" spc="6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50" dirty="0">
                <a:solidFill>
                  <a:srgbClr val="0000FF"/>
                </a:solidFill>
                <a:latin typeface="Arial MT"/>
                <a:cs typeface="Arial MT"/>
              </a:rPr>
              <a:t>E</a:t>
            </a:r>
            <a:r>
              <a:rPr sz="1100" spc="-15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35" dirty="0">
                <a:solidFill>
                  <a:srgbClr val="0000FF"/>
                </a:solidFill>
                <a:latin typeface="Arial MT"/>
                <a:cs typeface="Arial MT"/>
              </a:rPr>
              <a:t>SI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92354" y="704145"/>
            <a:ext cx="881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20" dirty="0">
                <a:solidFill>
                  <a:srgbClr val="0000FF"/>
                </a:solidFill>
                <a:latin typeface="Arial MT"/>
                <a:cs typeface="Arial MT"/>
              </a:rPr>
              <a:t>VAIO</a:t>
            </a:r>
            <a:r>
              <a:rPr sz="1100" spc="-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114" dirty="0">
                <a:solidFill>
                  <a:srgbClr val="0000FF"/>
                </a:solidFill>
                <a:latin typeface="Arial MT"/>
                <a:cs typeface="Arial MT"/>
              </a:rPr>
              <a:t>LE</a:t>
            </a:r>
            <a:r>
              <a:rPr sz="1100" spc="-14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95" dirty="0">
                <a:solidFill>
                  <a:srgbClr val="0000FF"/>
                </a:solidFill>
                <a:latin typeface="Arial MT"/>
                <a:cs typeface="Arial MT"/>
              </a:rPr>
              <a:t>TV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97180" y="266692"/>
            <a:ext cx="1410970" cy="457834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883285">
              <a:lnSpc>
                <a:spcPct val="100000"/>
              </a:lnSpc>
              <a:spcBef>
                <a:spcPts val="350"/>
              </a:spcBef>
            </a:pPr>
            <a:r>
              <a:rPr sz="1150" spc="150" dirty="0">
                <a:solidFill>
                  <a:srgbClr val="0000FF"/>
                </a:solidFill>
                <a:latin typeface="Arial MT"/>
                <a:cs typeface="Arial MT"/>
              </a:rPr>
              <a:t>MB</a:t>
            </a:r>
            <a:r>
              <a:rPr sz="1150" spc="-10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12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50" spc="-9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50" dirty="0">
                <a:solidFill>
                  <a:srgbClr val="0000FF"/>
                </a:solidFill>
                <a:latin typeface="Arial MT"/>
                <a:cs typeface="Arial MT"/>
              </a:rPr>
              <a:t>È</a:t>
            </a:r>
            <a:endParaRPr sz="1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50" spc="135" dirty="0">
                <a:solidFill>
                  <a:srgbClr val="0000FF"/>
                </a:solidFill>
                <a:latin typeface="Arial MT"/>
                <a:cs typeface="Arial MT"/>
              </a:rPr>
              <a:t>SANT</a:t>
            </a:r>
            <a:r>
              <a:rPr sz="1250" spc="-10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0000FF"/>
                </a:solidFill>
                <a:latin typeface="Arial MT"/>
                <a:cs typeface="Arial MT"/>
              </a:rPr>
              <a:t>ERM</a:t>
            </a:r>
            <a:r>
              <a:rPr sz="1250" spc="-14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0000FF"/>
                </a:solidFill>
                <a:latin typeface="Arial MT"/>
                <a:cs typeface="Arial MT"/>
              </a:rPr>
              <a:t>ÓIA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50714" y="830393"/>
            <a:ext cx="1551305" cy="66738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150" spc="8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spc="-1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114" dirty="0">
                <a:solidFill>
                  <a:srgbClr val="0000FF"/>
                </a:solidFill>
                <a:latin typeface="Arial MT"/>
                <a:cs typeface="Arial MT"/>
              </a:rPr>
              <a:t>C</a:t>
            </a:r>
            <a:r>
              <a:rPr sz="1150" spc="-1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20" dirty="0">
                <a:solidFill>
                  <a:srgbClr val="0000FF"/>
                </a:solidFill>
                <a:latin typeface="Arial MT"/>
                <a:cs typeface="Arial MT"/>
              </a:rPr>
              <a:t>IAM</a:t>
            </a:r>
            <a:r>
              <a:rPr sz="1150" spc="17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80" dirty="0">
                <a:solidFill>
                  <a:srgbClr val="0000FF"/>
                </a:solidFill>
                <a:latin typeface="Arial MT"/>
                <a:cs typeface="Arial MT"/>
              </a:rPr>
              <a:t>PEDIE</a:t>
            </a:r>
            <a:endParaRPr sz="1150">
              <a:latin typeface="Arial MT"/>
              <a:cs typeface="Arial MT"/>
            </a:endParaRPr>
          </a:p>
          <a:p>
            <a:pPr marL="263525">
              <a:lnSpc>
                <a:spcPts val="1315"/>
              </a:lnSpc>
              <a:spcBef>
                <a:spcPts val="495"/>
              </a:spcBef>
            </a:pPr>
            <a:r>
              <a:rPr sz="1150" spc="140" dirty="0">
                <a:solidFill>
                  <a:srgbClr val="FB0000"/>
                </a:solidFill>
                <a:latin typeface="Arial MT"/>
                <a:cs typeface="Arial MT"/>
              </a:rPr>
              <a:t>wVaII</a:t>
            </a:r>
            <a:r>
              <a:rPr sz="1150" spc="-18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spc="-45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r>
              <a:rPr sz="1150" spc="-6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FB0000"/>
                </a:solidFill>
                <a:latin typeface="Arial MT"/>
                <a:cs typeface="Arial MT"/>
              </a:rPr>
              <a:t>cci</a:t>
            </a:r>
            <a:r>
              <a:rPr sz="1150" spc="-13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50" spc="-50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endParaRPr sz="1150">
              <a:latin typeface="Arial MT"/>
              <a:cs typeface="Arial MT"/>
            </a:endParaRPr>
          </a:p>
          <a:p>
            <a:pPr marL="462280">
              <a:lnSpc>
                <a:spcPts val="1375"/>
              </a:lnSpc>
            </a:pPr>
            <a:r>
              <a:rPr sz="1200" spc="114" dirty="0">
                <a:solidFill>
                  <a:srgbClr val="0000FF"/>
                </a:solidFill>
                <a:latin typeface="Arial MT"/>
                <a:cs typeface="Arial MT"/>
              </a:rPr>
              <a:t>ATARAM</a:t>
            </a:r>
            <a:r>
              <a:rPr sz="1200" spc="-1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0000FF"/>
                </a:solidFill>
                <a:latin typeface="Arial MT"/>
                <a:cs typeface="Arial MT"/>
              </a:rPr>
              <a:t>E</a:t>
            </a:r>
            <a:r>
              <a:rPr sz="1200" spc="-204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200" spc="-25" dirty="0">
                <a:solidFill>
                  <a:srgbClr val="0000FF"/>
                </a:solidFill>
                <a:latin typeface="Arial MT"/>
                <a:cs typeface="Arial MT"/>
              </a:rPr>
              <a:t>LLI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54467" y="973840"/>
            <a:ext cx="1668145" cy="66992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27660">
              <a:lnSpc>
                <a:spcPct val="100000"/>
              </a:lnSpc>
              <a:spcBef>
                <a:spcPts val="635"/>
              </a:spcBef>
            </a:pPr>
            <a:r>
              <a:rPr sz="1150" spc="-114" dirty="0">
                <a:solidFill>
                  <a:srgbClr val="0000FF"/>
                </a:solidFill>
                <a:latin typeface="Arial MT"/>
                <a:cs typeface="Arial MT"/>
              </a:rPr>
              <a:t>R</a:t>
            </a:r>
            <a:r>
              <a:rPr sz="1150" spc="-9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50" spc="4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DA</a:t>
            </a:r>
            <a:r>
              <a:rPr sz="1150" spc="49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di</a:t>
            </a:r>
            <a:r>
              <a:rPr sz="1150" spc="10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195" dirty="0">
                <a:solidFill>
                  <a:srgbClr val="0000FF"/>
                </a:solidFill>
                <a:latin typeface="Arial MT"/>
                <a:cs typeface="Arial MT"/>
              </a:rPr>
              <a:t>VAELX</a:t>
            </a:r>
            <a:endParaRPr sz="1150">
              <a:latin typeface="Arial MT"/>
              <a:cs typeface="Arial MT"/>
            </a:endParaRPr>
          </a:p>
          <a:p>
            <a:pPr marL="12700">
              <a:lnSpc>
                <a:spcPts val="1295"/>
              </a:lnSpc>
              <a:spcBef>
                <a:spcPts val="565"/>
              </a:spcBef>
            </a:pPr>
            <a:r>
              <a:rPr sz="1200" spc="-125" dirty="0">
                <a:solidFill>
                  <a:srgbClr val="FB0000"/>
                </a:solidFill>
                <a:latin typeface="Arial MT"/>
                <a:cs typeface="Arial MT"/>
              </a:rPr>
              <a:t>F</a:t>
            </a:r>
            <a:r>
              <a:rPr sz="1200" spc="-9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spc="-80" dirty="0">
                <a:solidFill>
                  <a:srgbClr val="FB0000"/>
                </a:solidFill>
                <a:latin typeface="Arial MT"/>
                <a:cs typeface="Arial MT"/>
              </a:rPr>
              <a:t>o</a:t>
            </a:r>
            <a:r>
              <a:rPr sz="1200" spc="-14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B0000"/>
                </a:solidFill>
                <a:latin typeface="Arial MT"/>
                <a:cs typeface="Arial MT"/>
              </a:rPr>
              <a:t>rce</a:t>
            </a:r>
            <a:r>
              <a:rPr sz="1200" spc="-17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B0000"/>
                </a:solidFill>
                <a:latin typeface="Arial MT"/>
                <a:cs typeface="Arial MT"/>
              </a:rPr>
              <a:t>IIa</a:t>
            </a:r>
            <a:r>
              <a:rPr sz="1200" spc="33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B0000"/>
                </a:solidFill>
                <a:latin typeface="Arial MT"/>
                <a:cs typeface="Arial MT"/>
              </a:rPr>
              <a:t>Gran</a:t>
            </a:r>
            <a:r>
              <a:rPr sz="1200" spc="-13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FB0000"/>
                </a:solidFill>
                <a:latin typeface="Arial MT"/>
                <a:cs typeface="Arial MT"/>
              </a:rPr>
              <a:t>de</a:t>
            </a:r>
            <a:r>
              <a:rPr sz="1200" spc="-50" dirty="0">
                <a:solidFill>
                  <a:srgbClr val="FB0000"/>
                </a:solidFill>
                <a:latin typeface="Arial MT"/>
                <a:cs typeface="Arial MT"/>
              </a:rPr>
              <a:t> w</a:t>
            </a:r>
            <a:endParaRPr sz="1200">
              <a:latin typeface="Arial MT"/>
              <a:cs typeface="Arial MT"/>
            </a:endParaRPr>
          </a:p>
          <a:p>
            <a:pPr marL="492125">
              <a:lnSpc>
                <a:spcPts val="1295"/>
              </a:lnSpc>
            </a:pPr>
            <a:r>
              <a:rPr sz="1200" dirty="0">
                <a:solidFill>
                  <a:srgbClr val="FB0000"/>
                </a:solidFill>
                <a:latin typeface="Arial MT"/>
                <a:cs typeface="Arial MT"/>
              </a:rPr>
              <a:t>Lat</a:t>
            </a:r>
            <a:r>
              <a:rPr sz="1200" spc="1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spc="-100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r>
              <a:rPr sz="1200" spc="-17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spc="50" dirty="0">
                <a:solidFill>
                  <a:srgbClr val="FB0000"/>
                </a:solidFill>
                <a:latin typeface="Arial MT"/>
                <a:cs typeface="Arial MT"/>
              </a:rPr>
              <a:t>m</a:t>
            </a:r>
            <a:r>
              <a:rPr sz="1200" spc="-18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spc="-75" dirty="0">
                <a:solidFill>
                  <a:srgbClr val="FB0000"/>
                </a:solidFill>
                <a:latin typeface="Arial MT"/>
                <a:cs typeface="Arial MT"/>
              </a:rPr>
              <a:t>a</a:t>
            </a:r>
            <a:r>
              <a:rPr sz="1200" spc="-18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200" spc="-25" dirty="0">
                <a:solidFill>
                  <a:srgbClr val="FB0000"/>
                </a:solidFill>
                <a:latin typeface="Arial MT"/>
                <a:cs typeface="Arial MT"/>
              </a:rPr>
              <a:t>re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04589" y="3081774"/>
            <a:ext cx="7607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sz="1100" spc="-25" dirty="0">
                <a:solidFill>
                  <a:srgbClr val="0000FF"/>
                </a:solidFill>
                <a:latin typeface="Arial MT"/>
                <a:cs typeface="Arial MT"/>
              </a:rPr>
              <a:t>IT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	0</a:t>
            </a:r>
            <a:r>
              <a:rPr sz="1100" spc="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50" dirty="0">
                <a:solidFill>
                  <a:srgbClr val="0000FF"/>
                </a:solidFill>
                <a:latin typeface="Arial MT"/>
                <a:cs typeface="Arial MT"/>
              </a:rPr>
              <a:t>HIHI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08946" y="4602592"/>
            <a:ext cx="7467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00" dirty="0">
                <a:solidFill>
                  <a:srgbClr val="0000FF"/>
                </a:solidFill>
                <a:latin typeface="Arial MT"/>
                <a:cs typeface="Arial MT"/>
              </a:rPr>
              <a:t>PALU</a:t>
            </a:r>
            <a:r>
              <a:rPr sz="1150" spc="-2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45" dirty="0">
                <a:solidFill>
                  <a:srgbClr val="0000FF"/>
                </a:solidFill>
                <a:latin typeface="Arial MT"/>
                <a:cs typeface="Arial MT"/>
              </a:rPr>
              <a:t>DEI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70964" y="4831210"/>
            <a:ext cx="112331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spc="-1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65" dirty="0">
                <a:solidFill>
                  <a:srgbClr val="0000FF"/>
                </a:solidFill>
                <a:latin typeface="Arial MT"/>
                <a:cs typeface="Arial MT"/>
              </a:rPr>
              <a:t>CASAR</a:t>
            </a:r>
            <a:r>
              <a:rPr sz="1150" spc="-6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55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50" spc="6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35" dirty="0">
                <a:solidFill>
                  <a:srgbClr val="0000FF"/>
                </a:solidFill>
                <a:latin typeface="Arial MT"/>
                <a:cs typeface="Arial MT"/>
              </a:rPr>
              <a:t>TA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758905" y="5230529"/>
            <a:ext cx="11087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spc="-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FIH</a:t>
            </a:r>
            <a:r>
              <a:rPr sz="1150" spc="-16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50" spc="9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HC</a:t>
            </a:r>
            <a:r>
              <a:rPr sz="1150" spc="-14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25" dirty="0">
                <a:solidFill>
                  <a:srgbClr val="0000FF"/>
                </a:solidFill>
                <a:latin typeface="Arial MT"/>
                <a:cs typeface="Arial MT"/>
              </a:rPr>
              <a:t>H10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51908" y="5916384"/>
            <a:ext cx="11099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30" dirty="0">
                <a:solidFill>
                  <a:srgbClr val="0000FF"/>
                </a:solidFill>
                <a:latin typeface="Arial MT"/>
                <a:cs typeface="Arial MT"/>
              </a:rPr>
              <a:t>WALT</a:t>
            </a:r>
            <a:r>
              <a:rPr sz="1150" spc="-1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120" dirty="0">
                <a:solidFill>
                  <a:srgbClr val="0000FF"/>
                </a:solidFill>
                <a:latin typeface="Arial MT"/>
                <a:cs typeface="Arial MT"/>
              </a:rPr>
              <a:t>ISSIM0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97459" y="5809696"/>
            <a:ext cx="5905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70" dirty="0">
                <a:solidFill>
                  <a:srgbClr val="0000FF"/>
                </a:solidFill>
                <a:latin typeface="Arial MT"/>
                <a:cs typeface="Arial MT"/>
              </a:rPr>
              <a:t>LAHC</a:t>
            </a:r>
            <a:r>
              <a:rPr sz="1150" spc="-17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40" dirty="0">
                <a:solidFill>
                  <a:srgbClr val="0000FF"/>
                </a:solidFill>
                <a:latin typeface="Arial MT"/>
                <a:cs typeface="Arial MT"/>
              </a:rPr>
              <a:t>IA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93804" y="6501901"/>
            <a:ext cx="5816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wS</a:t>
            </a:r>
            <a:r>
              <a:rPr sz="1100" spc="32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45" dirty="0">
                <a:solidFill>
                  <a:srgbClr val="FB0000"/>
                </a:solidFill>
                <a:latin typeface="Arial MT"/>
                <a:cs typeface="Arial MT"/>
              </a:rPr>
              <a:t>i</a:t>
            </a:r>
            <a:r>
              <a:rPr sz="1100" spc="-11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n</a:t>
            </a:r>
            <a:r>
              <a:rPr sz="1100" spc="-16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B0000"/>
                </a:solidFill>
                <a:latin typeface="Arial MT"/>
                <a:cs typeface="Arial MT"/>
              </a:rPr>
              <a:t>e</a:t>
            </a:r>
            <a:r>
              <a:rPr sz="1100" spc="-18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B0000"/>
                </a:solidFill>
                <a:latin typeface="Arial MT"/>
                <a:cs typeface="Arial MT"/>
              </a:rPr>
              <a:t>I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24976" y="2249603"/>
            <a:ext cx="904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0" dirty="0">
                <a:solidFill>
                  <a:srgbClr val="0000FF"/>
                </a:solidFill>
                <a:latin typeface="Arial MT"/>
                <a:cs typeface="Arial MT"/>
              </a:rPr>
              <a:t>R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0</a:t>
            </a:r>
            <a:r>
              <a:rPr sz="1100" spc="10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90" dirty="0">
                <a:solidFill>
                  <a:srgbClr val="0000FF"/>
                </a:solidFill>
                <a:latin typeface="Arial MT"/>
                <a:cs typeface="Arial MT"/>
              </a:rPr>
              <a:t>SE</a:t>
            </a:r>
            <a:r>
              <a:rPr sz="1100" spc="-12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r>
              <a:rPr sz="1100" spc="-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0000FF"/>
                </a:solidFill>
                <a:latin typeface="Arial MT"/>
                <a:cs typeface="Arial MT"/>
              </a:rPr>
              <a:t>TAB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423973" y="2541980"/>
            <a:ext cx="19608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VE</a:t>
            </a:r>
            <a:r>
              <a:rPr sz="1150" spc="-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5" dirty="0">
                <a:solidFill>
                  <a:srgbClr val="0000FF"/>
                </a:solidFill>
                <a:latin typeface="Arial MT"/>
                <a:cs typeface="Arial MT"/>
              </a:rPr>
              <a:t>L</a:t>
            </a:r>
            <a:r>
              <a:rPr sz="1150" spc="-14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O</a:t>
            </a:r>
            <a:r>
              <a:rPr sz="1150" spc="-3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d</a:t>
            </a:r>
            <a:r>
              <a:rPr sz="1150" spc="-1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70" dirty="0">
                <a:solidFill>
                  <a:srgbClr val="0000FF"/>
                </a:solidFill>
                <a:latin typeface="Arial MT"/>
                <a:cs typeface="Arial MT"/>
              </a:rPr>
              <a:t>e</a:t>
            </a:r>
            <a:r>
              <a:rPr sz="1150" spc="-19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II</a:t>
            </a:r>
            <a:r>
              <a:rPr sz="1150" spc="-13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70" dirty="0">
                <a:solidFill>
                  <a:srgbClr val="0000FF"/>
                </a:solidFill>
                <a:latin typeface="Arial MT"/>
                <a:cs typeface="Arial MT"/>
              </a:rPr>
              <a:t>a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10" dirty="0">
                <a:solidFill>
                  <a:srgbClr val="0000FF"/>
                </a:solidFill>
                <a:latin typeface="Arial MT"/>
                <a:cs typeface="Arial MT"/>
              </a:rPr>
              <a:t>MAD</a:t>
            </a:r>
            <a:r>
              <a:rPr sz="1150" spc="37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55" dirty="0">
                <a:solidFill>
                  <a:srgbClr val="0000FF"/>
                </a:solidFill>
                <a:latin typeface="Arial MT"/>
                <a:cs typeface="Arial MT"/>
              </a:rPr>
              <a:t>ONNA</a:t>
            </a:r>
            <a:r>
              <a:rPr sz="1150" spc="-5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3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58315" y="2859252"/>
            <a:ext cx="117729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sz="1100" spc="60" dirty="0">
                <a:solidFill>
                  <a:srgbClr val="FB0000"/>
                </a:solidFill>
                <a:latin typeface="Arial MT"/>
                <a:cs typeface="Arial MT"/>
              </a:rPr>
              <a:t>w</a:t>
            </a:r>
            <a:r>
              <a:rPr sz="1100" spc="9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80" dirty="0">
                <a:solidFill>
                  <a:srgbClr val="FB0000"/>
                </a:solidFill>
                <a:latin typeface="Arial MT"/>
                <a:cs typeface="Arial MT"/>
              </a:rPr>
              <a:t>C</a:t>
            </a:r>
            <a:r>
              <a:rPr sz="1100" spc="-10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B0000"/>
                </a:solidFill>
                <a:latin typeface="Arial MT"/>
                <a:cs typeface="Arial MT"/>
              </a:rPr>
              <a:t>avi</a:t>
            </a:r>
            <a:r>
              <a:rPr sz="1100" spc="155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70" dirty="0">
                <a:solidFill>
                  <a:srgbClr val="FB0000"/>
                </a:solidFill>
                <a:latin typeface="Arial MT"/>
                <a:cs typeface="Arial MT"/>
              </a:rPr>
              <a:t>n</a:t>
            </a:r>
            <a:r>
              <a:rPr sz="1100" spc="-40" dirty="0">
                <a:solidFill>
                  <a:srgbClr val="FB0000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B0000"/>
                </a:solidFill>
                <a:latin typeface="Arial MT"/>
                <a:cs typeface="Arial MT"/>
              </a:rPr>
              <a:t>ato</a:t>
            </a:r>
            <a:endParaRPr sz="1100">
              <a:latin typeface="Arial MT"/>
              <a:cs typeface="Arial MT"/>
            </a:endParaRPr>
          </a:p>
          <a:p>
            <a:pPr marL="142240">
              <a:lnSpc>
                <a:spcPts val="1310"/>
              </a:lnSpc>
            </a:pP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00" spc="12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BR</a:t>
            </a:r>
            <a:r>
              <a:rPr sz="1100" spc="-114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85" dirty="0">
                <a:solidFill>
                  <a:srgbClr val="0000FF"/>
                </a:solidFill>
                <a:latin typeface="Arial MT"/>
                <a:cs typeface="Arial MT"/>
              </a:rPr>
              <a:t>EN</a:t>
            </a:r>
            <a:r>
              <a:rPr sz="1100" spc="-15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FF"/>
                </a:solidFill>
                <a:latin typeface="Arial MT"/>
                <a:cs typeface="Arial MT"/>
              </a:rPr>
              <a:t>TAR</a:t>
            </a:r>
            <a:r>
              <a:rPr sz="1100" spc="1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0000FF"/>
                </a:solidFill>
                <a:latin typeface="Arial MT"/>
                <a:cs typeface="Arial MT"/>
              </a:rPr>
              <a:t>I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29194" y="3358909"/>
            <a:ext cx="13563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85" dirty="0">
                <a:solidFill>
                  <a:srgbClr val="0000FF"/>
                </a:solidFill>
                <a:latin typeface="Arial MT"/>
                <a:cs typeface="Arial MT"/>
              </a:rPr>
              <a:t>W</a:t>
            </a:r>
            <a:r>
              <a:rPr sz="1150" spc="-10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60" dirty="0">
                <a:solidFill>
                  <a:srgbClr val="0000FF"/>
                </a:solidFill>
                <a:latin typeface="Arial MT"/>
                <a:cs typeface="Arial MT"/>
              </a:rPr>
              <a:t>SE</a:t>
            </a:r>
            <a:r>
              <a:rPr sz="1150" spc="-13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r>
              <a:rPr sz="1150" spc="-8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0000FF"/>
                </a:solidFill>
                <a:latin typeface="Arial MT"/>
                <a:cs typeface="Arial MT"/>
              </a:rPr>
              <a:t>T</a:t>
            </a:r>
            <a:r>
              <a:rPr sz="1150" spc="-15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0000FF"/>
                </a:solidFill>
                <a:latin typeface="Arial MT"/>
                <a:cs typeface="Arial MT"/>
              </a:rPr>
              <a:t>E</a:t>
            </a:r>
            <a:r>
              <a:rPr sz="1150" spc="25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150" spc="95" dirty="0">
                <a:solidFill>
                  <a:srgbClr val="0000FF"/>
                </a:solidFill>
                <a:latin typeface="Arial MT"/>
                <a:cs typeface="Arial MT"/>
              </a:rPr>
              <a:t>SELLE</a:t>
            </a:r>
            <a:endParaRPr sz="1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165" y="264607"/>
            <a:ext cx="9356039" cy="70855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997" y="395290"/>
            <a:ext cx="8502840" cy="68396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545"/>
              </a:spcBef>
            </a:pPr>
            <a:r>
              <a:rPr spc="-10" dirty="0"/>
              <a:t>Infrastrutture </a:t>
            </a:r>
            <a:r>
              <a:rPr dirty="0"/>
              <a:t>i</a:t>
            </a:r>
            <a:r>
              <a:rPr spc="-10" dirty="0"/>
              <a:t> rifugi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7865" y="1870459"/>
            <a:ext cx="27400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indent="-323850">
              <a:lnSpc>
                <a:spcPct val="100000"/>
              </a:lnSpc>
              <a:spcBef>
                <a:spcPts val="100"/>
              </a:spcBef>
              <a:buClr>
                <a:srgbClr val="03607A"/>
              </a:buClr>
              <a:buSzPct val="45000"/>
              <a:buFont typeface="Lucida Sans Unicode"/>
              <a:buChar char="●"/>
              <a:tabLst>
                <a:tab pos="336550" algn="l"/>
              </a:tabLst>
            </a:pPr>
            <a:r>
              <a:rPr sz="3000" dirty="0">
                <a:latin typeface="Arial MT"/>
                <a:cs typeface="Arial MT"/>
              </a:rPr>
              <a:t>Proprietà</a:t>
            </a:r>
            <a:r>
              <a:rPr sz="3000" spc="-45" dirty="0">
                <a:latin typeface="Arial MT"/>
                <a:cs typeface="Arial MT"/>
              </a:rPr>
              <a:t> </a:t>
            </a:r>
            <a:r>
              <a:rPr sz="3000" spc="-25" dirty="0">
                <a:latin typeface="Arial MT"/>
                <a:cs typeface="Arial MT"/>
              </a:rPr>
              <a:t>SAT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855" y="3014551"/>
            <a:ext cx="163830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5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9855" y="3525383"/>
            <a:ext cx="163830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5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855" y="2363458"/>
            <a:ext cx="8401685" cy="192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marR="5080" indent="-324485">
              <a:lnSpc>
                <a:spcPct val="128899"/>
              </a:lnSpc>
              <a:spcBef>
                <a:spcPts val="100"/>
              </a:spcBef>
              <a:tabLst>
                <a:tab pos="336550" algn="l"/>
              </a:tabLst>
            </a:pPr>
            <a:r>
              <a:rPr sz="2925" spc="82" baseline="128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925" baseline="12820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600" dirty="0">
                <a:latin typeface="Arial MT"/>
                <a:cs typeface="Arial MT"/>
              </a:rPr>
              <a:t>34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rifugi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(il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23%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sul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totale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dei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rifugi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presenti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in</a:t>
            </a:r>
            <a:r>
              <a:rPr sz="2600" spc="-6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Trentino) </a:t>
            </a:r>
            <a:r>
              <a:rPr sz="2600" dirty="0">
                <a:latin typeface="Arial MT"/>
                <a:cs typeface="Arial MT"/>
              </a:rPr>
              <a:t>4</a:t>
            </a:r>
            <a:r>
              <a:rPr sz="2600" spc="-8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capanne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sociali</a:t>
            </a:r>
            <a:endParaRPr sz="2600">
              <a:latin typeface="Arial MT"/>
              <a:cs typeface="Arial MT"/>
            </a:endParaRPr>
          </a:p>
          <a:p>
            <a:pPr marL="336550" marR="462280">
              <a:lnSpc>
                <a:spcPts val="2910"/>
              </a:lnSpc>
              <a:spcBef>
                <a:spcPts val="1175"/>
              </a:spcBef>
            </a:pPr>
            <a:r>
              <a:rPr sz="2600" dirty="0">
                <a:latin typeface="Arial MT"/>
                <a:cs typeface="Arial MT"/>
              </a:rPr>
              <a:t>14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bivacchi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(il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32%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sul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totale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dei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bivacchi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presenti</a:t>
            </a:r>
            <a:r>
              <a:rPr sz="2600" spc="-75" dirty="0">
                <a:latin typeface="Arial MT"/>
                <a:cs typeface="Arial MT"/>
              </a:rPr>
              <a:t> </a:t>
            </a:r>
            <a:r>
              <a:rPr sz="2600" spc="-25" dirty="0">
                <a:latin typeface="Arial MT"/>
                <a:cs typeface="Arial MT"/>
              </a:rPr>
              <a:t>in </a:t>
            </a:r>
            <a:r>
              <a:rPr sz="2600" spc="-10" dirty="0">
                <a:latin typeface="Arial MT"/>
                <a:cs typeface="Arial MT"/>
              </a:rPr>
              <a:t>Trentino)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865" y="4494507"/>
            <a:ext cx="16129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1854" y="4374619"/>
            <a:ext cx="69869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Arial MT"/>
                <a:cs typeface="Arial MT"/>
              </a:rPr>
              <a:t>I</a:t>
            </a:r>
            <a:r>
              <a:rPr sz="3000" spc="-3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rifugi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del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Trentino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(totali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in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Trentino</a:t>
            </a:r>
            <a:r>
              <a:rPr sz="3000" spc="-25" dirty="0">
                <a:latin typeface="Arial MT"/>
                <a:cs typeface="Arial MT"/>
              </a:rPr>
              <a:t> </a:t>
            </a:r>
            <a:r>
              <a:rPr sz="3000" spc="-20" dirty="0">
                <a:latin typeface="Arial MT"/>
                <a:cs typeface="Arial MT"/>
              </a:rPr>
              <a:t>146)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9855" y="5518711"/>
            <a:ext cx="163830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5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855" y="6029543"/>
            <a:ext cx="163830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55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9855" y="4867618"/>
            <a:ext cx="3670300" cy="155829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36550" algn="l"/>
              </a:tabLst>
            </a:pPr>
            <a:r>
              <a:rPr sz="2925" spc="82" baseline="12820" dirty="0">
                <a:solidFill>
                  <a:srgbClr val="03607A"/>
                </a:solidFill>
                <a:latin typeface="Lucida Sans Unicode"/>
                <a:cs typeface="Lucida Sans Unicode"/>
              </a:rPr>
              <a:t>–</a:t>
            </a:r>
            <a:r>
              <a:rPr sz="2925" baseline="12820" dirty="0">
                <a:solidFill>
                  <a:srgbClr val="03607A"/>
                </a:solidFill>
                <a:latin typeface="Lucida Sans Unicode"/>
                <a:cs typeface="Lucida Sans Unicode"/>
              </a:rPr>
              <a:t>	</a:t>
            </a:r>
            <a:r>
              <a:rPr sz="2600" dirty="0">
                <a:latin typeface="Arial MT"/>
                <a:cs typeface="Arial MT"/>
              </a:rPr>
              <a:t>78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rifugi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alpini</a:t>
            </a:r>
            <a:endParaRPr sz="2600">
              <a:latin typeface="Arial MT"/>
              <a:cs typeface="Arial MT"/>
            </a:endParaRPr>
          </a:p>
          <a:p>
            <a:pPr marL="336550">
              <a:lnSpc>
                <a:spcPct val="100000"/>
              </a:lnSpc>
              <a:spcBef>
                <a:spcPts val="905"/>
              </a:spcBef>
            </a:pPr>
            <a:r>
              <a:rPr sz="2600" dirty="0">
                <a:latin typeface="Arial MT"/>
                <a:cs typeface="Arial MT"/>
              </a:rPr>
              <a:t>68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rifugi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escursionistici</a:t>
            </a:r>
            <a:endParaRPr sz="2600">
              <a:latin typeface="Arial MT"/>
              <a:cs typeface="Arial MT"/>
            </a:endParaRPr>
          </a:p>
          <a:p>
            <a:pPr marL="336550">
              <a:lnSpc>
                <a:spcPct val="100000"/>
              </a:lnSpc>
              <a:spcBef>
                <a:spcPts val="900"/>
              </a:spcBef>
            </a:pPr>
            <a:r>
              <a:rPr sz="2600" dirty="0">
                <a:latin typeface="Arial MT"/>
                <a:cs typeface="Arial MT"/>
              </a:rPr>
              <a:t>43</a:t>
            </a:r>
            <a:r>
              <a:rPr sz="2600" spc="-4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bivacchi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7865" y="6629657"/>
            <a:ext cx="16129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spc="-50" dirty="0">
                <a:solidFill>
                  <a:srgbClr val="03607A"/>
                </a:solidFill>
                <a:latin typeface="Lucida Sans Unicode"/>
                <a:cs typeface="Lucida Sans Unicode"/>
              </a:rPr>
              <a:t>●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1854" y="6509781"/>
            <a:ext cx="66922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Arial MT"/>
                <a:cs typeface="Arial MT"/>
              </a:rPr>
              <a:t>Apertura</a:t>
            </a:r>
            <a:r>
              <a:rPr sz="3000" spc="-4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obbligatoria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dal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20/06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al</a:t>
            </a:r>
            <a:r>
              <a:rPr sz="3000" spc="-30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20/09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2433</Words>
  <Application>Microsoft Office PowerPoint</Application>
  <PresentationFormat>Personalizzato</PresentationFormat>
  <Paragraphs>425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Arial MT</vt:lpstr>
      <vt:lpstr>Lucida Sans Unicode</vt:lpstr>
      <vt:lpstr>Times New Roman</vt:lpstr>
      <vt:lpstr>Office Theme</vt:lpstr>
      <vt:lpstr>1_Office Theme</vt:lpstr>
      <vt:lpstr>Società degli Alpinisti Tridentini Commissione scuole e formazione</vt:lpstr>
      <vt:lpstr>S.A.T. e C.A.I. cosa sono</vt:lpstr>
      <vt:lpstr>S.A.T. e C.A.I. storia</vt:lpstr>
      <vt:lpstr>S.A.T.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Infrastrutture i rifugi</vt:lpstr>
      <vt:lpstr>Infrastrutture i rifugi</vt:lpstr>
      <vt:lpstr>Infrastrutture i rifugi</vt:lpstr>
      <vt:lpstr>Infrastrutture i rifugi</vt:lpstr>
      <vt:lpstr>Infrastrutture i rifugi</vt:lpstr>
      <vt:lpstr>Infrastrutture i bivacchi</vt:lpstr>
      <vt:lpstr>Infrastrutture i bivacchi</vt:lpstr>
      <vt:lpstr>Infrastrutture i rifugi</vt:lpstr>
      <vt:lpstr>Infrastrutture i rifugi</vt:lpstr>
      <vt:lpstr>Infrastrutture i rifugi</vt:lpstr>
      <vt:lpstr>Infrastrutture i rifugi</vt:lpstr>
      <vt:lpstr>Infrastrutture i rifugi</vt:lpstr>
      <vt:lpstr>Infrastrutture i rifugi</vt:lpstr>
      <vt:lpstr>Infrastrutture i rifugi</vt:lpstr>
      <vt:lpstr>Infrastrutture i rifugi</vt:lpstr>
      <vt:lpstr>Infrastrutture i rifugi</vt:lpstr>
      <vt:lpstr>Preparare un'escursione pianificare e prevedere</vt:lpstr>
      <vt:lpstr>cartografia e guide</vt:lpstr>
      <vt:lpstr>Preparare un'escursione previsioni meteorologiche</vt:lpstr>
      <vt:lpstr>Preparare un'escursione equipaggiamento</vt:lpstr>
      <vt:lpstr>Preparare un'escursione abbigliamento</vt:lpstr>
      <vt:lpstr>Preparare un'escursione abbigliamento</vt:lpstr>
      <vt:lpstr>Preparare un'escursione calzature</vt:lpstr>
      <vt:lpstr>Preparare un'escursione cosa non portare!!!</vt:lpstr>
      <vt:lpstr>Preparare un'escursione zaino</vt:lpstr>
      <vt:lpstr>Preparare un'escursione materiale necessario</vt:lpstr>
      <vt:lpstr>Il soccorso in montagna</vt:lpstr>
      <vt:lpstr>Soccorso le prime operazioni</vt:lpstr>
      <vt:lpstr>Soccorso intervento di recupero</vt:lpstr>
      <vt:lpstr>Soccorso richiesta di aiuto</vt:lpstr>
      <vt:lpstr>Kit pronto soccorso materiali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Silvia Miori</cp:lastModifiedBy>
  <cp:revision>1</cp:revision>
  <dcterms:created xsi:type="dcterms:W3CDTF">2026-04-10T08:33:56Z</dcterms:created>
  <dcterms:modified xsi:type="dcterms:W3CDTF">2026-04-10T08:37:29Z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2026-02-10T00:00:00Z</vt:filetime>
  </property>
  <property fmtid="{D5CDD505-2E9C-101B-9397-08002B2CF9AE}" pid="3" name="Creator">
    <vt:lpwstr>Draw</vt:lpwstr>
  </property>
  <property fmtid="{D5CDD505-2E9C-101B-9397-08002B2CF9AE}" pid="4" name="Producer">
    <vt:lpwstr>LibreOffice 25.8.3.2 (X86_64)</vt:lpwstr>
  </property>
  <property fmtid="{D5CDD505-2E9C-101B-9397-08002B2CF9AE}" pid="5" name="LastSaved">
    <vt:filetime>2026-02-10T00:00:00Z</vt:filetime>
  </property>
</Properties>
</file>