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0083800" cy="7562850"/>
  <p:notesSz cx="100838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526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061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61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61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61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000" cy="75596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80000" cy="75407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7"/>
            <a:ext cx="10080625" cy="1440180"/>
          </a:xfrm>
          <a:custGeom>
            <a:avLst/>
            <a:gdLst/>
            <a:ahLst/>
            <a:cxnLst/>
            <a:rect l="l" t="t" r="r" b="b"/>
            <a:pathLst>
              <a:path w="10080625" h="1440180">
                <a:moveTo>
                  <a:pt x="10080002" y="0"/>
                </a:moveTo>
                <a:lnTo>
                  <a:pt x="0" y="0"/>
                </a:lnTo>
                <a:lnTo>
                  <a:pt x="0" y="1440002"/>
                </a:lnTo>
                <a:lnTo>
                  <a:pt x="5039995" y="1440002"/>
                </a:lnTo>
                <a:lnTo>
                  <a:pt x="10080002" y="1440002"/>
                </a:lnTo>
                <a:lnTo>
                  <a:pt x="1008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99994" y="323641"/>
            <a:ext cx="971994" cy="72000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1440009"/>
            <a:ext cx="10080625" cy="0"/>
          </a:xfrm>
          <a:custGeom>
            <a:avLst/>
            <a:gdLst/>
            <a:ahLst/>
            <a:cxnLst/>
            <a:rect l="l" t="t" r="r" b="b"/>
            <a:pathLst>
              <a:path w="10080625">
                <a:moveTo>
                  <a:pt x="0" y="0"/>
                </a:moveTo>
                <a:lnTo>
                  <a:pt x="10080002" y="0"/>
                </a:lnTo>
              </a:path>
            </a:pathLst>
          </a:custGeom>
          <a:ln w="29159">
            <a:solidFill>
              <a:srgbClr val="F48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864" y="79471"/>
            <a:ext cx="6659880" cy="126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061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854" y="1725035"/>
            <a:ext cx="8655050" cy="417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.it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sat.tn.i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Shabp8382I" TargetMode="External"/><Relationship Id="rId3" Type="http://schemas.openxmlformats.org/officeDocument/2006/relationships/hyperlink" Target="https://www.youtube.com/watch?v=IeW33Mr7Ikg" TargetMode="External"/><Relationship Id="rId7" Type="http://schemas.openxmlformats.org/officeDocument/2006/relationships/hyperlink" Target="https://www.youtube.com/watch?v=qwzKHOkWzWk" TargetMode="External"/><Relationship Id="rId2" Type="http://schemas.openxmlformats.org/officeDocument/2006/relationships/hyperlink" Target="https://www.youtube.com/watch?v=oK7LHRpBBX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Q9ban89wis" TargetMode="External"/><Relationship Id="rId5" Type="http://schemas.openxmlformats.org/officeDocument/2006/relationships/hyperlink" Target="https://www.youtube.com/watch?v=PkKUdgO0PVY" TargetMode="External"/><Relationship Id="rId4" Type="http://schemas.openxmlformats.org/officeDocument/2006/relationships/hyperlink" Target="https://www.youtube.com/watch?v=EeXDB6TXHOo" TargetMode="External"/><Relationship Id="rId9" Type="http://schemas.openxmlformats.org/officeDocument/2006/relationships/hyperlink" Target="https://www.youtube.com/watch?v=qMR8BfzkzI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10" Type="http://schemas.openxmlformats.org/officeDocument/2006/relationships/image" Target="../media/image63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000" cy="75596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483" y="394392"/>
            <a:ext cx="7023734" cy="128968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20"/>
              </a:spcBef>
            </a:pPr>
            <a:r>
              <a:rPr sz="4000" dirty="0">
                <a:latin typeface="Times New Roman"/>
                <a:cs typeface="Times New Roman"/>
              </a:rPr>
              <a:t>Società</a:t>
            </a:r>
            <a:r>
              <a:rPr sz="4000" spc="-185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Times New Roman"/>
                <a:cs typeface="Times New Roman"/>
              </a:rPr>
              <a:t>degli</a:t>
            </a:r>
            <a:r>
              <a:rPr sz="4000" spc="-22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Alpinisti</a:t>
            </a:r>
            <a:r>
              <a:rPr sz="4000" spc="-17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Tridentini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200" dirty="0">
                <a:latin typeface="Times New Roman"/>
                <a:cs typeface="Times New Roman"/>
              </a:rPr>
              <a:t>Commissione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scuole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formazione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9615" y="607038"/>
            <a:ext cx="1472399" cy="10799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51736" y="2232273"/>
            <a:ext cx="6290945" cy="179260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40155" marR="5080" indent="-1228090">
              <a:lnSpc>
                <a:spcPts val="6709"/>
              </a:lnSpc>
              <a:spcBef>
                <a:spcPts val="690"/>
              </a:spcBef>
            </a:pPr>
            <a:r>
              <a:rPr sz="6000" b="1" dirty="0">
                <a:solidFill>
                  <a:srgbClr val="03607A"/>
                </a:solidFill>
                <a:latin typeface="Arial"/>
                <a:cs typeface="Arial"/>
              </a:rPr>
              <a:t>Preparazione</a:t>
            </a:r>
            <a:r>
              <a:rPr sz="6000" b="1" spc="-27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6000" b="1" spc="-20" dirty="0">
                <a:solidFill>
                  <a:srgbClr val="03607A"/>
                </a:solidFill>
                <a:latin typeface="Arial"/>
                <a:cs typeface="Arial"/>
              </a:rPr>
              <a:t>alle </a:t>
            </a:r>
            <a:r>
              <a:rPr sz="6000" b="1" spc="-10" dirty="0">
                <a:solidFill>
                  <a:srgbClr val="03607A"/>
                </a:solidFill>
                <a:latin typeface="Arial"/>
                <a:cs typeface="Arial"/>
              </a:rPr>
              <a:t>escursioni</a:t>
            </a:r>
            <a:endParaRPr sz="6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483" y="5204130"/>
            <a:ext cx="7202805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4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DAF4F8"/>
                </a:solidFill>
                <a:latin typeface="Arial"/>
                <a:cs typeface="Arial"/>
              </a:rPr>
              <a:t>Presentazione</a:t>
            </a:r>
            <a:r>
              <a:rPr sz="2800" b="1" spc="-70" dirty="0">
                <a:solidFill>
                  <a:srgbClr val="DAF4F8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AF4F8"/>
                </a:solidFill>
                <a:latin typeface="Arial"/>
                <a:cs typeface="Arial"/>
              </a:rPr>
              <a:t>a</a:t>
            </a:r>
            <a:r>
              <a:rPr sz="2800" b="1" spc="-65" dirty="0">
                <a:solidFill>
                  <a:srgbClr val="DAF4F8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AF4F8"/>
                </a:solidFill>
                <a:latin typeface="Arial"/>
                <a:cs typeface="Arial"/>
              </a:rPr>
              <a:t>cura</a:t>
            </a:r>
            <a:r>
              <a:rPr sz="2800" b="1" spc="-70" dirty="0">
                <a:solidFill>
                  <a:srgbClr val="DAF4F8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DAF4F8"/>
                </a:solidFill>
                <a:latin typeface="Arial"/>
                <a:cs typeface="Arial"/>
              </a:rPr>
              <a:t>di:</a:t>
            </a:r>
            <a:endParaRPr lang="it-IT" sz="2800" spc="-25" dirty="0">
              <a:latin typeface="Arial"/>
              <a:cs typeface="Arial"/>
            </a:endParaRPr>
          </a:p>
          <a:p>
            <a:pPr marL="12700">
              <a:lnSpc>
                <a:spcPts val="3240"/>
              </a:lnSpc>
              <a:spcBef>
                <a:spcPts val="100"/>
              </a:spcBef>
            </a:pPr>
            <a:r>
              <a:rPr sz="2800" b="1" dirty="0" err="1">
                <a:solidFill>
                  <a:srgbClr val="DAF4F8"/>
                </a:solidFill>
                <a:latin typeface="Arial"/>
                <a:cs typeface="Arial"/>
              </a:rPr>
              <a:t>Commissione</a:t>
            </a:r>
            <a:r>
              <a:rPr sz="2800" b="1" spc="-100" dirty="0">
                <a:solidFill>
                  <a:srgbClr val="DAF4F8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AF4F8"/>
                </a:solidFill>
                <a:latin typeface="Arial"/>
                <a:cs typeface="Arial"/>
              </a:rPr>
              <a:t>Scuole</a:t>
            </a:r>
            <a:r>
              <a:rPr sz="2800" b="1" spc="-105" dirty="0">
                <a:solidFill>
                  <a:srgbClr val="DAF4F8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AF4F8"/>
                </a:solidFill>
                <a:latin typeface="Arial"/>
                <a:cs typeface="Arial"/>
              </a:rPr>
              <a:t>e</a:t>
            </a:r>
            <a:r>
              <a:rPr sz="2800" b="1" spc="-100" dirty="0">
                <a:solidFill>
                  <a:srgbClr val="DAF4F8"/>
                </a:solidFill>
                <a:latin typeface="Arial"/>
                <a:cs typeface="Arial"/>
              </a:rPr>
              <a:t> </a:t>
            </a:r>
            <a:r>
              <a:rPr sz="2800" b="1" spc="-10" dirty="0" err="1">
                <a:solidFill>
                  <a:srgbClr val="DAF4F8"/>
                </a:solidFill>
                <a:latin typeface="Arial"/>
                <a:cs typeface="Arial"/>
              </a:rPr>
              <a:t>Formazione</a:t>
            </a:r>
            <a:r>
              <a:rPr sz="2800" b="1" spc="-10" dirty="0">
                <a:solidFill>
                  <a:srgbClr val="DAF4F8"/>
                </a:solidFill>
                <a:latin typeface="Arial"/>
                <a:cs typeface="Arial"/>
              </a:rPr>
              <a:t> </a:t>
            </a:r>
            <a:r>
              <a:rPr lang="it-IT" sz="2800" b="1" spc="-10" dirty="0">
                <a:solidFill>
                  <a:srgbClr val="DAF4F8"/>
                </a:solidFill>
                <a:latin typeface="Arial"/>
                <a:cs typeface="Arial"/>
              </a:rPr>
              <a:t>SAT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8DEE9417-CF74-4670-A302-93835D5F2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45" y="6134216"/>
            <a:ext cx="2055514" cy="145332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38AAC4A-09F5-4CE2-9E26-6D1BC4C4F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5" y="5944286"/>
            <a:ext cx="2592769" cy="183318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E2099009-EF9C-41F0-9518-228F8EA467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81" y="6662108"/>
            <a:ext cx="2739647" cy="500691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4D117FBE-A81A-4855-9AB2-5A527E9D8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47" y="6560702"/>
            <a:ext cx="1524000" cy="6020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Le</a:t>
            </a:r>
            <a:r>
              <a:rPr sz="4400" spc="-60" dirty="0"/>
              <a:t> </a:t>
            </a:r>
            <a:r>
              <a:rPr sz="4400" dirty="0"/>
              <a:t>famiglie</a:t>
            </a:r>
            <a:r>
              <a:rPr sz="4400" spc="-55" dirty="0"/>
              <a:t> </a:t>
            </a:r>
            <a:r>
              <a:rPr sz="4400" spc="-10" dirty="0"/>
              <a:t>rocciose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21854" y="1869028"/>
            <a:ext cx="8454390" cy="35820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88265">
              <a:lnSpc>
                <a:spcPts val="3560"/>
              </a:lnSpc>
              <a:spcBef>
                <a:spcPts val="440"/>
              </a:spcBef>
            </a:pPr>
            <a:r>
              <a:rPr sz="3150" dirty="0">
                <a:latin typeface="Arial MT"/>
                <a:cs typeface="Arial MT"/>
              </a:rPr>
              <a:t>-ROCCE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IGNEE: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Si</a:t>
            </a:r>
            <a:r>
              <a:rPr sz="3150" spc="5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formano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in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seguito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spc="-25" dirty="0">
                <a:latin typeface="Arial MT"/>
                <a:cs typeface="Arial MT"/>
              </a:rPr>
              <a:t>al </a:t>
            </a:r>
            <a:r>
              <a:rPr sz="3150" dirty="0">
                <a:latin typeface="Arial MT"/>
                <a:cs typeface="Arial MT"/>
              </a:rPr>
              <a:t>consolidamento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una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massa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magma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(lava)</a:t>
            </a:r>
            <a:endParaRPr sz="3150">
              <a:latin typeface="Arial MT"/>
              <a:cs typeface="Arial MT"/>
            </a:endParaRPr>
          </a:p>
          <a:p>
            <a:pPr marL="12700" marR="433070" indent="112395">
              <a:lnSpc>
                <a:spcPts val="3560"/>
              </a:lnSpc>
              <a:spcBef>
                <a:spcPts val="1405"/>
              </a:spcBef>
            </a:pPr>
            <a:r>
              <a:rPr sz="3150" dirty="0">
                <a:latin typeface="Arial MT"/>
                <a:cs typeface="Arial MT"/>
              </a:rPr>
              <a:t>Si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distinguono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in:</a:t>
            </a:r>
            <a:r>
              <a:rPr sz="3150" spc="5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INTRUSIVE:</a:t>
            </a:r>
            <a:r>
              <a:rPr sz="3150" spc="5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quando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spc="-25" dirty="0">
                <a:latin typeface="Arial MT"/>
                <a:cs typeface="Arial MT"/>
              </a:rPr>
              <a:t>la </a:t>
            </a:r>
            <a:r>
              <a:rPr sz="3150" dirty="0">
                <a:latin typeface="Arial MT"/>
                <a:cs typeface="Arial MT"/>
              </a:rPr>
              <a:t>massa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magma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raffredda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all’interno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della </a:t>
            </a:r>
            <a:r>
              <a:rPr sz="3150" dirty="0">
                <a:latin typeface="Arial MT"/>
                <a:cs typeface="Arial MT"/>
              </a:rPr>
              <a:t>crosta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terrestre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(granito)</a:t>
            </a:r>
            <a:endParaRPr sz="3150">
              <a:latin typeface="Arial MT"/>
              <a:cs typeface="Arial MT"/>
            </a:endParaRPr>
          </a:p>
          <a:p>
            <a:pPr marL="12700" marR="5080">
              <a:lnSpc>
                <a:spcPts val="3560"/>
              </a:lnSpc>
              <a:spcBef>
                <a:spcPts val="1405"/>
              </a:spcBef>
              <a:tabLst>
                <a:tab pos="5533390" algn="l"/>
              </a:tabLst>
            </a:pPr>
            <a:r>
              <a:rPr sz="3150" dirty="0">
                <a:latin typeface="Arial MT"/>
                <a:cs typeface="Arial MT"/>
              </a:rPr>
              <a:t>EFFUSIVE:</a:t>
            </a:r>
            <a:r>
              <a:rPr sz="3150" spc="6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quando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il</a:t>
            </a:r>
            <a:r>
              <a:rPr sz="3150" spc="5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magma</a:t>
            </a:r>
            <a:r>
              <a:rPr sz="3150" dirty="0">
                <a:latin typeface="Arial MT"/>
                <a:cs typeface="Arial MT"/>
              </a:rPr>
              <a:t>	si raffredda</a:t>
            </a:r>
            <a:r>
              <a:rPr sz="3150" spc="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fuori </a:t>
            </a:r>
            <a:r>
              <a:rPr sz="3150" dirty="0">
                <a:latin typeface="Arial MT"/>
                <a:cs typeface="Arial MT"/>
              </a:rPr>
              <a:t>dalla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crosta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terrestre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(porfido)</a:t>
            </a:r>
            <a:endParaRPr sz="3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Le</a:t>
            </a:r>
            <a:r>
              <a:rPr sz="4400" spc="-60" dirty="0"/>
              <a:t> </a:t>
            </a:r>
            <a:r>
              <a:rPr sz="4400" dirty="0"/>
              <a:t>famiglie</a:t>
            </a:r>
            <a:r>
              <a:rPr sz="4400" spc="-55" dirty="0"/>
              <a:t> </a:t>
            </a:r>
            <a:r>
              <a:rPr sz="4400" spc="-10" dirty="0"/>
              <a:t>rocciose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7865" y="3077547"/>
            <a:ext cx="170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4160057"/>
            <a:ext cx="170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854" y="1869028"/>
            <a:ext cx="8709660" cy="312928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162560">
              <a:lnSpc>
                <a:spcPts val="3560"/>
              </a:lnSpc>
              <a:spcBef>
                <a:spcPts val="440"/>
              </a:spcBef>
              <a:tabLst>
                <a:tab pos="2054225" algn="l"/>
              </a:tabLst>
            </a:pPr>
            <a:r>
              <a:rPr sz="3150" dirty="0">
                <a:latin typeface="Arial MT"/>
                <a:cs typeface="Arial MT"/>
              </a:rPr>
              <a:t>-</a:t>
            </a:r>
            <a:r>
              <a:rPr sz="3150" spc="-10" dirty="0">
                <a:latin typeface="Arial MT"/>
                <a:cs typeface="Arial MT"/>
              </a:rPr>
              <a:t>DETRITI:</a:t>
            </a:r>
            <a:r>
              <a:rPr sz="3150" dirty="0">
                <a:latin typeface="Arial MT"/>
                <a:cs typeface="Arial MT"/>
              </a:rPr>
              <a:t>	frammenti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rocce,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come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la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ghiaia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spc="-50" dirty="0">
                <a:latin typeface="Arial MT"/>
                <a:cs typeface="Arial MT"/>
              </a:rPr>
              <a:t>o </a:t>
            </a:r>
            <a:r>
              <a:rPr sz="3150" dirty="0">
                <a:latin typeface="Arial MT"/>
                <a:cs typeface="Arial MT"/>
              </a:rPr>
              <a:t>la</a:t>
            </a:r>
            <a:r>
              <a:rPr sz="3150" spc="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sabbia</a:t>
            </a:r>
            <a:endParaRPr sz="3150">
              <a:latin typeface="Arial MT"/>
              <a:cs typeface="Arial MT"/>
            </a:endParaRPr>
          </a:p>
          <a:p>
            <a:pPr marL="12700" marR="5080" indent="112395">
              <a:lnSpc>
                <a:spcPts val="3560"/>
              </a:lnSpc>
              <a:spcBef>
                <a:spcPts val="1405"/>
              </a:spcBef>
              <a:tabLst>
                <a:tab pos="2011045" algn="l"/>
              </a:tabLst>
            </a:pPr>
            <a:r>
              <a:rPr sz="3150" spc="-10" dirty="0">
                <a:latin typeface="Arial MT"/>
                <a:cs typeface="Arial MT"/>
              </a:rPr>
              <a:t>FOSSILI:</a:t>
            </a:r>
            <a:r>
              <a:rPr sz="3150" dirty="0">
                <a:latin typeface="Arial MT"/>
                <a:cs typeface="Arial MT"/>
              </a:rPr>
              <a:t>	impronte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o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resti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organismi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impressi </a:t>
            </a:r>
            <a:r>
              <a:rPr sz="3150" dirty="0">
                <a:latin typeface="Arial MT"/>
                <a:cs typeface="Arial MT"/>
              </a:rPr>
              <a:t>nelle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rocce</a:t>
            </a:r>
            <a:endParaRPr sz="3150">
              <a:latin typeface="Arial MT"/>
              <a:cs typeface="Arial MT"/>
            </a:endParaRPr>
          </a:p>
          <a:p>
            <a:pPr marL="12700" marR="91440" indent="112395">
              <a:lnSpc>
                <a:spcPts val="3560"/>
              </a:lnSpc>
              <a:spcBef>
                <a:spcPts val="1400"/>
              </a:spcBef>
              <a:tabLst>
                <a:tab pos="1989455" algn="l"/>
              </a:tabLst>
            </a:pPr>
            <a:r>
              <a:rPr sz="3150" spc="-10" dirty="0">
                <a:latin typeface="Arial MT"/>
                <a:cs typeface="Arial MT"/>
              </a:rPr>
              <a:t>MAGMA:</a:t>
            </a:r>
            <a:r>
              <a:rPr sz="3150" dirty="0">
                <a:latin typeface="Arial MT"/>
                <a:cs typeface="Arial MT"/>
              </a:rPr>
              <a:t>	una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miscela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roccia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fusa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gas,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spc="-25" dirty="0">
                <a:latin typeface="Arial MT"/>
                <a:cs typeface="Arial MT"/>
              </a:rPr>
              <a:t>che </a:t>
            </a:r>
            <a:r>
              <a:rPr sz="3150" dirty="0">
                <a:latin typeface="Arial MT"/>
                <a:cs typeface="Arial MT"/>
              </a:rPr>
              <a:t>si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trova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sotto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la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superficie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della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terra</a:t>
            </a:r>
            <a:endParaRPr sz="3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</a:t>
            </a:r>
            <a:r>
              <a:rPr sz="4400" spc="-25" dirty="0"/>
              <a:t> </a:t>
            </a:r>
            <a:r>
              <a:rPr sz="4400" spc="-10" dirty="0"/>
              <a:t>GHIACCIAI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21854" y="1869028"/>
            <a:ext cx="8416925" cy="38569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389890" indent="112395">
              <a:lnSpc>
                <a:spcPts val="3560"/>
              </a:lnSpc>
              <a:spcBef>
                <a:spcPts val="440"/>
              </a:spcBef>
            </a:pPr>
            <a:r>
              <a:rPr sz="3150" dirty="0">
                <a:latin typeface="Arial MT"/>
                <a:cs typeface="Arial MT"/>
              </a:rPr>
              <a:t>I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ghiacciai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sono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grandi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quantità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ghiaccio </a:t>
            </a:r>
            <a:r>
              <a:rPr sz="3150" dirty="0">
                <a:latin typeface="Arial MT"/>
                <a:cs typeface="Arial MT"/>
              </a:rPr>
              <a:t>permanente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presenti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nelle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regioni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montane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spc="-50" dirty="0">
                <a:latin typeface="Arial MT"/>
                <a:cs typeface="Arial MT"/>
              </a:rPr>
              <a:t>e </a:t>
            </a:r>
            <a:r>
              <a:rPr sz="3150" dirty="0">
                <a:latin typeface="Arial MT"/>
                <a:cs typeface="Arial MT"/>
              </a:rPr>
              <a:t>polari,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che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spesso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alimentano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fiumi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laghi.</a:t>
            </a:r>
            <a:endParaRPr sz="3150">
              <a:latin typeface="Arial MT"/>
              <a:cs typeface="Arial MT"/>
            </a:endParaRPr>
          </a:p>
          <a:p>
            <a:pPr marL="12700" marR="5080">
              <a:lnSpc>
                <a:spcPts val="3560"/>
              </a:lnSpc>
              <a:spcBef>
                <a:spcPts val="1405"/>
              </a:spcBef>
              <a:tabLst>
                <a:tab pos="3174365" algn="l"/>
              </a:tabLst>
            </a:pPr>
            <a:r>
              <a:rPr sz="3150" dirty="0">
                <a:latin typeface="Arial MT"/>
                <a:cs typeface="Arial MT"/>
              </a:rPr>
              <a:t>Come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nascono?</a:t>
            </a:r>
            <a:r>
              <a:rPr sz="3150" dirty="0">
                <a:latin typeface="Arial MT"/>
                <a:cs typeface="Arial MT"/>
              </a:rPr>
              <a:t>	In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alta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quota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nevica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spesso. </a:t>
            </a:r>
            <a:r>
              <a:rPr sz="3150" dirty="0">
                <a:latin typeface="Arial MT"/>
                <a:cs typeface="Arial MT"/>
              </a:rPr>
              <a:t>Col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passare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del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tempo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la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neve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compatta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spc="-25" dirty="0">
                <a:latin typeface="Arial MT"/>
                <a:cs typeface="Arial MT"/>
              </a:rPr>
              <a:t>in </a:t>
            </a:r>
            <a:r>
              <a:rPr sz="3150" dirty="0">
                <a:latin typeface="Arial MT"/>
                <a:cs typeface="Arial MT"/>
              </a:rPr>
              <a:t>alcuni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anni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diventa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ghiaccio.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Il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ghiaccio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“fonde” </a:t>
            </a:r>
            <a:r>
              <a:rPr sz="3150" dirty="0">
                <a:latin typeface="Arial MT"/>
                <a:cs typeface="Arial MT"/>
              </a:rPr>
              <a:t>(passa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dallo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stato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solido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quello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liquido)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spc="-25" dirty="0">
                <a:latin typeface="Arial MT"/>
                <a:cs typeface="Arial MT"/>
              </a:rPr>
              <a:t>non </a:t>
            </a:r>
            <a:r>
              <a:rPr sz="3150" dirty="0">
                <a:latin typeface="Arial MT"/>
                <a:cs typeface="Arial MT"/>
              </a:rPr>
              <a:t>si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“scioglie”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come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lo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zucchero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nell’acqua.</a:t>
            </a:r>
            <a:endParaRPr sz="3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</a:t>
            </a:r>
            <a:r>
              <a:rPr sz="4400" spc="-25" dirty="0"/>
              <a:t> </a:t>
            </a:r>
            <a:r>
              <a:rPr sz="4400" spc="-10" dirty="0"/>
              <a:t>GHIACCIAI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1293" y="1605652"/>
            <a:ext cx="8580755" cy="442531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280"/>
              </a:spcBef>
            </a:pPr>
            <a:r>
              <a:rPr sz="2600" dirty="0">
                <a:latin typeface="Arial MT"/>
                <a:cs typeface="Arial MT"/>
              </a:rPr>
              <a:t>Il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movimento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dei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ghiacciai</a:t>
            </a:r>
            <a:endParaRPr sz="2600">
              <a:latin typeface="Arial MT"/>
              <a:cs typeface="Arial MT"/>
            </a:endParaRPr>
          </a:p>
          <a:p>
            <a:pPr marL="12700" marR="124460">
              <a:lnSpc>
                <a:spcPts val="2910"/>
              </a:lnSpc>
              <a:spcBef>
                <a:spcPts val="1455"/>
              </a:spcBef>
            </a:pPr>
            <a:r>
              <a:rPr sz="2600" dirty="0">
                <a:latin typeface="Arial MT"/>
                <a:cs typeface="Arial MT"/>
              </a:rPr>
              <a:t>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ghiacciai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sono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continuo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movimento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verso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valle, </a:t>
            </a:r>
            <a:r>
              <a:rPr sz="2600" dirty="0">
                <a:latin typeface="Arial MT"/>
                <a:cs typeface="Arial MT"/>
              </a:rPr>
              <a:t>trascinando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sé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detriti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rocciosi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diverse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dimensioni. </a:t>
            </a:r>
            <a:r>
              <a:rPr sz="2600" dirty="0">
                <a:latin typeface="Arial MT"/>
                <a:cs typeface="Arial MT"/>
              </a:rPr>
              <a:t>Questo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movimento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il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peso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del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ghiacciaio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hanno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scavato </a:t>
            </a:r>
            <a:r>
              <a:rPr sz="2600" dirty="0">
                <a:latin typeface="Arial MT"/>
                <a:cs typeface="Arial MT"/>
              </a:rPr>
              <a:t>molte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valli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alpine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dando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loro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classica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forma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U.</a:t>
            </a:r>
            <a:endParaRPr sz="2600">
              <a:latin typeface="Arial MT"/>
              <a:cs typeface="Arial MT"/>
            </a:endParaRPr>
          </a:p>
          <a:p>
            <a:pPr marL="12700" marR="5080">
              <a:lnSpc>
                <a:spcPts val="2910"/>
              </a:lnSpc>
              <a:spcBef>
                <a:spcPts val="1380"/>
              </a:spcBef>
              <a:tabLst>
                <a:tab pos="3792220" algn="l"/>
              </a:tabLst>
            </a:pPr>
            <a:r>
              <a:rPr sz="2600" dirty="0">
                <a:latin typeface="Arial MT"/>
                <a:cs typeface="Arial MT"/>
              </a:rPr>
              <a:t>Migliaia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anni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fa,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quando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il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ghiaccio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è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ritirato,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creato </a:t>
            </a:r>
            <a:r>
              <a:rPr sz="2600" dirty="0">
                <a:latin typeface="Arial MT"/>
                <a:cs typeface="Arial MT"/>
              </a:rPr>
              <a:t>diversi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laghi,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tra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cui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il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più</a:t>
            </a:r>
            <a:r>
              <a:rPr sz="2600" dirty="0">
                <a:latin typeface="Arial MT"/>
                <a:cs typeface="Arial MT"/>
              </a:rPr>
              <a:t>	grande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d’Italia: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il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lago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Garda.</a:t>
            </a:r>
            <a:endParaRPr sz="2600">
              <a:latin typeface="Arial MT"/>
              <a:cs typeface="Arial MT"/>
            </a:endParaRPr>
          </a:p>
          <a:p>
            <a:pPr marL="12700" marR="640715">
              <a:lnSpc>
                <a:spcPts val="2910"/>
              </a:lnSpc>
              <a:spcBef>
                <a:spcPts val="1390"/>
              </a:spcBef>
            </a:pPr>
            <a:r>
              <a:rPr sz="2600" dirty="0">
                <a:latin typeface="Arial MT"/>
                <a:cs typeface="Arial MT"/>
              </a:rPr>
              <a:t>Il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ghiaccio,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quando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si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muove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verso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valle,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sposta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il </a:t>
            </a:r>
            <a:r>
              <a:rPr sz="2600" dirty="0">
                <a:latin typeface="Arial MT"/>
                <a:cs typeface="Arial MT"/>
              </a:rPr>
              <a:t>materiale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che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trova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sul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suo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cammino,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come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quando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al </a:t>
            </a:r>
            <a:r>
              <a:rPr sz="2600" dirty="0">
                <a:latin typeface="Arial MT"/>
                <a:cs typeface="Arial MT"/>
              </a:rPr>
              <a:t>mare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spingiamo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sabbia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nostri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piedi.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</a:t>
            </a:r>
            <a:r>
              <a:rPr sz="4400" spc="-25" dirty="0"/>
              <a:t> </a:t>
            </a:r>
            <a:r>
              <a:rPr sz="4400" spc="-10" dirty="0"/>
              <a:t>GHIACCIAI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1293" y="1761027"/>
            <a:ext cx="8531860" cy="46856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611505" indent="77470">
              <a:lnSpc>
                <a:spcPts val="2460"/>
              </a:lnSpc>
              <a:spcBef>
                <a:spcPts val="330"/>
              </a:spcBef>
            </a:pPr>
            <a:r>
              <a:rPr sz="2200" spc="-10" dirty="0">
                <a:latin typeface="Arial MT"/>
                <a:cs typeface="Arial MT"/>
              </a:rPr>
              <a:t>Camminando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sui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ghiacciai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è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possibile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incontrare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diversi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pericoli </a:t>
            </a:r>
            <a:r>
              <a:rPr sz="2200" dirty="0">
                <a:latin typeface="Arial MT"/>
                <a:cs typeface="Arial MT"/>
              </a:rPr>
              <a:t>dovuti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alle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irregolarità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del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terreno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cui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il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ghiaccio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è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formato.</a:t>
            </a:r>
            <a:endParaRPr sz="2200">
              <a:latin typeface="Arial MT"/>
              <a:cs typeface="Arial MT"/>
            </a:endParaRPr>
          </a:p>
          <a:p>
            <a:pPr marL="12700" marR="20320" indent="77470">
              <a:lnSpc>
                <a:spcPts val="2460"/>
              </a:lnSpc>
              <a:spcBef>
                <a:spcPts val="1400"/>
              </a:spcBef>
            </a:pPr>
            <a:r>
              <a:rPr sz="2200" dirty="0">
                <a:latin typeface="Arial MT"/>
                <a:cs typeface="Arial MT"/>
              </a:rPr>
              <a:t>Il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crepaccio: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è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una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rottura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del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ghiaccio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può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essere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profondo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anche </a:t>
            </a:r>
            <a:r>
              <a:rPr sz="2200" dirty="0">
                <a:latin typeface="Arial MT"/>
                <a:cs typeface="Arial MT"/>
              </a:rPr>
              <a:t>decine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metri.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200" dirty="0">
                <a:latin typeface="Arial MT"/>
                <a:cs typeface="Arial MT"/>
              </a:rPr>
              <a:t>Ne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esistono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2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tipi:</a:t>
            </a:r>
            <a:endParaRPr sz="2200">
              <a:latin typeface="Arial MT"/>
              <a:cs typeface="Arial MT"/>
            </a:endParaRPr>
          </a:p>
          <a:p>
            <a:pPr marL="12700" marR="221615" indent="170180">
              <a:lnSpc>
                <a:spcPts val="2460"/>
              </a:lnSpc>
              <a:spcBef>
                <a:spcPts val="1450"/>
              </a:spcBef>
              <a:buChar char="-"/>
              <a:tabLst>
                <a:tab pos="182880" algn="l"/>
              </a:tabLst>
            </a:pPr>
            <a:r>
              <a:rPr sz="2200" dirty="0">
                <a:latin typeface="Arial MT"/>
                <a:cs typeface="Arial MT"/>
              </a:rPr>
              <a:t>crepaccio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tipo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“aperto”: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una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spaccatura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visibile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profonda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sulla </a:t>
            </a:r>
            <a:r>
              <a:rPr sz="2200" dirty="0">
                <a:latin typeface="Arial MT"/>
                <a:cs typeface="Arial MT"/>
              </a:rPr>
              <a:t>superficie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del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ghiacciaio</a:t>
            </a:r>
            <a:endParaRPr sz="2200">
              <a:latin typeface="Arial MT"/>
              <a:cs typeface="Arial MT"/>
            </a:endParaRPr>
          </a:p>
          <a:p>
            <a:pPr marL="12700" marR="176530" indent="170180">
              <a:lnSpc>
                <a:spcPts val="2460"/>
              </a:lnSpc>
              <a:spcBef>
                <a:spcPts val="1400"/>
              </a:spcBef>
              <a:buChar char="-"/>
              <a:tabLst>
                <a:tab pos="182880" algn="l"/>
              </a:tabLst>
            </a:pPr>
            <a:r>
              <a:rPr sz="2200" dirty="0">
                <a:latin typeface="Arial MT"/>
                <a:cs typeface="Arial MT"/>
              </a:rPr>
              <a:t>crepaccio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tipo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“chiuso”: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una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piccola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crepa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sulla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superficie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si </a:t>
            </a:r>
            <a:r>
              <a:rPr sz="2200" dirty="0">
                <a:latin typeface="Arial MT"/>
                <a:cs typeface="Arial MT"/>
              </a:rPr>
              <a:t>apre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man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mano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scende,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un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imbuto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contrario.</a:t>
            </a:r>
            <a:endParaRPr sz="2200">
              <a:latin typeface="Arial MT"/>
              <a:cs typeface="Arial MT"/>
            </a:endParaRPr>
          </a:p>
          <a:p>
            <a:pPr marL="12700" marR="5080">
              <a:lnSpc>
                <a:spcPts val="2460"/>
              </a:lnSpc>
              <a:spcBef>
                <a:spcPts val="1395"/>
              </a:spcBef>
            </a:pPr>
            <a:r>
              <a:rPr sz="2200" dirty="0">
                <a:latin typeface="Arial MT"/>
                <a:cs typeface="Arial MT"/>
              </a:rPr>
              <a:t>Attualmente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ghiacciai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presenti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Italia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sono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circa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1400.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Sono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tutti </a:t>
            </a:r>
            <a:r>
              <a:rPr sz="2200" dirty="0">
                <a:latin typeface="Arial MT"/>
                <a:cs typeface="Arial MT"/>
              </a:rPr>
              <a:t>concentrati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nella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regione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alpina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contribuiscono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mantenere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stabile </a:t>
            </a:r>
            <a:r>
              <a:rPr sz="2200" dirty="0">
                <a:latin typeface="Arial MT"/>
                <a:cs typeface="Arial MT"/>
              </a:rPr>
              <a:t>la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presenza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acqua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nei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fiumi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nelle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falde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acquifere.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Fiumi</a:t>
            </a:r>
            <a:r>
              <a:rPr sz="4400" spc="-75" dirty="0"/>
              <a:t> </a:t>
            </a:r>
            <a:r>
              <a:rPr sz="4400" dirty="0"/>
              <a:t>e</a:t>
            </a:r>
            <a:r>
              <a:rPr sz="4400" spc="-50" dirty="0"/>
              <a:t> </a:t>
            </a:r>
            <a:r>
              <a:rPr sz="4400" spc="-10" dirty="0"/>
              <a:t>Laghi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7865" y="1995024"/>
            <a:ext cx="170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4160057"/>
            <a:ext cx="170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854" y="1725035"/>
            <a:ext cx="8500745" cy="526097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150" spc="-10" dirty="0">
                <a:latin typeface="Arial MT"/>
                <a:cs typeface="Arial MT"/>
              </a:rPr>
              <a:t>FIUMI</a:t>
            </a:r>
            <a:endParaRPr sz="3150">
              <a:latin typeface="Arial MT"/>
              <a:cs typeface="Arial MT"/>
            </a:endParaRPr>
          </a:p>
          <a:p>
            <a:pPr marL="12700" marR="5080">
              <a:lnSpc>
                <a:spcPts val="3560"/>
              </a:lnSpc>
              <a:spcBef>
                <a:spcPts val="1485"/>
              </a:spcBef>
            </a:pPr>
            <a:r>
              <a:rPr sz="3150" dirty="0">
                <a:latin typeface="Arial MT"/>
                <a:cs typeface="Arial MT"/>
              </a:rPr>
              <a:t>Il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fiume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più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importante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è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l’Adige.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suoi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affluenti </a:t>
            </a:r>
            <a:r>
              <a:rPr sz="3150" dirty="0">
                <a:latin typeface="Arial MT"/>
                <a:cs typeface="Arial MT"/>
              </a:rPr>
              <a:t>principali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sono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il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Noce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l’Avisio.</a:t>
            </a:r>
            <a:r>
              <a:rPr sz="3150" spc="-1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Altri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fiumi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spc="-20" dirty="0">
                <a:latin typeface="Arial MT"/>
                <a:cs typeface="Arial MT"/>
              </a:rPr>
              <a:t>sono </a:t>
            </a:r>
            <a:r>
              <a:rPr sz="3150" dirty="0">
                <a:latin typeface="Arial MT"/>
                <a:cs typeface="Arial MT"/>
              </a:rPr>
              <a:t>il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Chiese,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Sarca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Brenta.</a:t>
            </a:r>
            <a:endParaRPr sz="3150">
              <a:latin typeface="Arial MT"/>
              <a:cs typeface="Arial MT"/>
            </a:endParaRPr>
          </a:p>
          <a:p>
            <a:pPr marL="125095">
              <a:lnSpc>
                <a:spcPct val="100000"/>
              </a:lnSpc>
              <a:spcBef>
                <a:spcPts val="1105"/>
              </a:spcBef>
            </a:pPr>
            <a:r>
              <a:rPr sz="3150" spc="-10" dirty="0">
                <a:latin typeface="Arial MT"/>
                <a:cs typeface="Arial MT"/>
              </a:rPr>
              <a:t>LAGHI</a:t>
            </a:r>
            <a:endParaRPr sz="3150">
              <a:latin typeface="Arial MT"/>
              <a:cs typeface="Arial MT"/>
            </a:endParaRPr>
          </a:p>
          <a:p>
            <a:pPr marL="12700" marR="44450">
              <a:lnSpc>
                <a:spcPts val="3560"/>
              </a:lnSpc>
              <a:spcBef>
                <a:spcPts val="1480"/>
              </a:spcBef>
            </a:pPr>
            <a:r>
              <a:rPr sz="3150" dirty="0">
                <a:latin typeface="Arial MT"/>
                <a:cs typeface="Arial MT"/>
              </a:rPr>
              <a:t>I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laghi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sono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297.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laghi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più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grandi,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Garda, </a:t>
            </a:r>
            <a:r>
              <a:rPr sz="3150" dirty="0">
                <a:latin typeface="Arial MT"/>
                <a:cs typeface="Arial MT"/>
              </a:rPr>
              <a:t>Caldonazzo,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Levico,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Molveno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Ledro,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spc="-25" dirty="0">
                <a:latin typeface="Arial MT"/>
                <a:cs typeface="Arial MT"/>
              </a:rPr>
              <a:t>si </a:t>
            </a:r>
            <a:r>
              <a:rPr sz="3150" dirty="0">
                <a:latin typeface="Arial MT"/>
                <a:cs typeface="Arial MT"/>
              </a:rPr>
              <a:t>trovano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nelle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zone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del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fondovalle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media </a:t>
            </a:r>
            <a:r>
              <a:rPr sz="3150" dirty="0">
                <a:latin typeface="Arial MT"/>
                <a:cs typeface="Arial MT"/>
              </a:rPr>
              <a:t>montagna.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Ben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257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laghi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sono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situati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tra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spc="-20" dirty="0">
                <a:latin typeface="Arial MT"/>
                <a:cs typeface="Arial MT"/>
              </a:rPr>
              <a:t>1500 </a:t>
            </a:r>
            <a:r>
              <a:rPr sz="3150" dirty="0">
                <a:latin typeface="Arial MT"/>
                <a:cs typeface="Arial MT"/>
              </a:rPr>
              <a:t>e</a:t>
            </a:r>
            <a:r>
              <a:rPr sz="3150" spc="1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3200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metri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altitudine.</a:t>
            </a:r>
            <a:endParaRPr sz="3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IL</a:t>
            </a:r>
            <a:r>
              <a:rPr sz="4400" spc="-120" dirty="0"/>
              <a:t> </a:t>
            </a:r>
            <a:r>
              <a:rPr sz="4400" spc="-20" dirty="0"/>
              <a:t>BOSCO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21854" y="1880902"/>
            <a:ext cx="8722995" cy="53384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325"/>
              </a:spcBef>
              <a:tabLst>
                <a:tab pos="1108710" algn="l"/>
              </a:tabLst>
            </a:pPr>
            <a:r>
              <a:rPr sz="2100" dirty="0">
                <a:latin typeface="Arial MT"/>
                <a:cs typeface="Arial MT"/>
              </a:rPr>
              <a:t>È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un’associazione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altamente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organizzata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alberi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arbusti,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cresciuti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in </a:t>
            </a:r>
            <a:r>
              <a:rPr sz="2100" dirty="0">
                <a:latin typeface="Arial MT"/>
                <a:cs typeface="Arial MT"/>
              </a:rPr>
              <a:t>modo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naturale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piantati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dall’uomo,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animali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microrganismi.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Salendo</a:t>
            </a:r>
            <a:r>
              <a:rPr sz="2100" spc="525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di</a:t>
            </a:r>
            <a:r>
              <a:rPr sz="2100" spc="-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quota</a:t>
            </a:r>
            <a:r>
              <a:rPr sz="2100" dirty="0">
                <a:latin typeface="Arial MT"/>
                <a:cs typeface="Arial MT"/>
              </a:rPr>
              <a:t>	cambiano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specie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viventi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che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compongono;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temperatura </a:t>
            </a:r>
            <a:r>
              <a:rPr sz="2100" dirty="0">
                <a:latin typeface="Arial MT"/>
                <a:cs typeface="Arial MT"/>
              </a:rPr>
              <a:t>diminuisce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l’altitudine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sopravvivono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specie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che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sono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adattate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a </a:t>
            </a:r>
            <a:r>
              <a:rPr sz="2100" dirty="0">
                <a:latin typeface="Arial MT"/>
                <a:cs typeface="Arial MT"/>
              </a:rPr>
              <a:t>climi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più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freddi.</a:t>
            </a:r>
            <a:endParaRPr sz="2100">
              <a:latin typeface="Arial MT"/>
              <a:cs typeface="Arial MT"/>
            </a:endParaRPr>
          </a:p>
          <a:p>
            <a:pPr marL="12700" marR="80010">
              <a:lnSpc>
                <a:spcPts val="2340"/>
              </a:lnSpc>
              <a:spcBef>
                <a:spcPts val="1405"/>
              </a:spcBef>
            </a:pPr>
            <a:r>
              <a:rPr sz="2100" dirty="0">
                <a:latin typeface="Arial MT"/>
                <a:cs typeface="Arial MT"/>
              </a:rPr>
              <a:t>I</a:t>
            </a:r>
            <a:r>
              <a:rPr sz="2100" b="1" dirty="0">
                <a:latin typeface="Arial"/>
                <a:cs typeface="Arial"/>
              </a:rPr>
              <a:t>n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media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la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temperatura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diminuisce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di</a:t>
            </a:r>
            <a:r>
              <a:rPr sz="2100" b="1" spc="-3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mezzo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grado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ogni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cento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metri </a:t>
            </a:r>
            <a:r>
              <a:rPr sz="2100" b="1" dirty="0">
                <a:latin typeface="Arial"/>
                <a:cs typeface="Arial"/>
              </a:rPr>
              <a:t>di</a:t>
            </a:r>
            <a:r>
              <a:rPr sz="2100" b="1" spc="-3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quota</a:t>
            </a:r>
            <a:r>
              <a:rPr sz="2100" b="1" spc="-3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in</a:t>
            </a:r>
            <a:r>
              <a:rPr sz="2100" b="1" spc="-35" dirty="0">
                <a:latin typeface="Arial"/>
                <a:cs typeface="Arial"/>
              </a:rPr>
              <a:t> </a:t>
            </a:r>
            <a:r>
              <a:rPr sz="2100" b="1" spc="-20" dirty="0">
                <a:latin typeface="Arial"/>
                <a:cs typeface="Arial"/>
              </a:rPr>
              <a:t>più.</a:t>
            </a:r>
            <a:endParaRPr sz="2100">
              <a:latin typeface="Arial"/>
              <a:cs typeface="Arial"/>
            </a:endParaRPr>
          </a:p>
          <a:p>
            <a:pPr marL="12700" marR="11430">
              <a:lnSpc>
                <a:spcPts val="2340"/>
              </a:lnSpc>
              <a:spcBef>
                <a:spcPts val="1400"/>
              </a:spcBef>
              <a:tabLst>
                <a:tab pos="857250" algn="l"/>
                <a:tab pos="1731645" algn="l"/>
                <a:tab pos="3227070" algn="l"/>
                <a:tab pos="3997960" algn="l"/>
                <a:tab pos="4501515" algn="l"/>
                <a:tab pos="5436870" algn="l"/>
              </a:tabLst>
            </a:pPr>
            <a:r>
              <a:rPr sz="2100" dirty="0">
                <a:latin typeface="Arial MT"/>
                <a:cs typeface="Arial MT"/>
              </a:rPr>
              <a:t>I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boschi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quote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più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basse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sono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formati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specie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che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amano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caldo </a:t>
            </a:r>
            <a:r>
              <a:rPr sz="2100" dirty="0">
                <a:latin typeface="Arial MT"/>
                <a:cs typeface="Arial MT"/>
              </a:rPr>
              <a:t>come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frassino,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roverella,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carpino.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Poi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è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faggio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che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fino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mille </a:t>
            </a:r>
            <a:r>
              <a:rPr sz="2100" dirty="0">
                <a:latin typeface="Arial MT"/>
                <a:cs typeface="Arial MT"/>
              </a:rPr>
              <a:t>metri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riveste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montagne.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Inizia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25" dirty="0">
                <a:latin typeface="Arial MT"/>
                <a:cs typeface="Arial MT"/>
              </a:rPr>
              <a:t>poi</a:t>
            </a:r>
            <a:r>
              <a:rPr sz="2100" dirty="0">
                <a:latin typeface="Arial MT"/>
                <a:cs typeface="Arial MT"/>
              </a:rPr>
              <a:t>	il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regno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degli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abeti,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particolare </a:t>
            </a:r>
            <a:r>
              <a:rPr sz="2100" dirty="0">
                <a:latin typeface="Arial MT"/>
                <a:cs typeface="Arial MT"/>
              </a:rPr>
              <a:t>quello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rosso,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che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rivestono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verde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intenso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per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tutto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l’anno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grandi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spazi alpini.</a:t>
            </a:r>
            <a:r>
              <a:rPr sz="2100" dirty="0">
                <a:latin typeface="Arial MT"/>
                <a:cs typeface="Arial MT"/>
              </a:rPr>
              <a:t>	In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alto</a:t>
            </a:r>
            <a:r>
              <a:rPr sz="2100" dirty="0">
                <a:latin typeface="Arial MT"/>
                <a:cs typeface="Arial MT"/>
              </a:rPr>
              <a:t>	all’abete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sostituisce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larice,</a:t>
            </a:r>
            <a:r>
              <a:rPr sz="2100" dirty="0">
                <a:latin typeface="Arial MT"/>
                <a:cs typeface="Arial MT"/>
              </a:rPr>
              <a:t>	con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suoi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tronchi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maestosi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contorti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gli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aghi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che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indorano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l’autunno.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Sopra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duemila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metri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quota </a:t>
            </a:r>
            <a:r>
              <a:rPr sz="2100" dirty="0">
                <a:latin typeface="Arial MT"/>
                <a:cs typeface="Arial MT"/>
              </a:rPr>
              <a:t>gli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alberi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fanno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molta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fatica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vivere.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Sono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così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sostituiti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arbusti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poi </a:t>
            </a:r>
            <a:r>
              <a:rPr sz="2100" dirty="0">
                <a:latin typeface="Arial MT"/>
                <a:cs typeface="Arial MT"/>
              </a:rPr>
              <a:t>da</a:t>
            </a:r>
            <a:r>
              <a:rPr sz="2100" spc="-10" dirty="0">
                <a:latin typeface="Arial MT"/>
                <a:cs typeface="Arial MT"/>
              </a:rPr>
              <a:t> distese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100" dirty="0">
                <a:latin typeface="Arial MT"/>
                <a:cs typeface="Arial MT"/>
              </a:rPr>
              <a:t>erbose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fino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ad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arrivare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alle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rocce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nude.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IL</a:t>
            </a:r>
            <a:r>
              <a:rPr sz="4400" spc="-120" dirty="0"/>
              <a:t> </a:t>
            </a:r>
            <a:r>
              <a:rPr sz="4400" spc="-20" dirty="0"/>
              <a:t>BOSCO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83335" y="1388292"/>
            <a:ext cx="8470900" cy="549338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280"/>
              </a:spcBef>
              <a:buChar char="-"/>
              <a:tabLst>
                <a:tab pos="201930" algn="l"/>
              </a:tabLst>
            </a:pPr>
            <a:r>
              <a:rPr sz="2700" spc="-10" dirty="0">
                <a:latin typeface="Arial MT"/>
                <a:cs typeface="Arial MT"/>
              </a:rPr>
              <a:t>Aghifoglie</a:t>
            </a:r>
            <a:endParaRPr sz="2700">
              <a:latin typeface="Arial MT"/>
              <a:cs typeface="Arial MT"/>
            </a:endParaRPr>
          </a:p>
          <a:p>
            <a:pPr marL="12700" marR="2940050">
              <a:lnSpc>
                <a:spcPts val="3020"/>
              </a:lnSpc>
              <a:spcBef>
                <a:spcPts val="1465"/>
              </a:spcBef>
            </a:pPr>
            <a:r>
              <a:rPr sz="2700" dirty="0">
                <a:latin typeface="Arial MT"/>
                <a:cs typeface="Arial MT"/>
              </a:rPr>
              <a:t>(pino/abete/cipresso/larice/cedro</a:t>
            </a:r>
            <a:r>
              <a:rPr sz="2700" spc="-95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del </a:t>
            </a:r>
            <a:r>
              <a:rPr sz="2700" spc="-10" dirty="0">
                <a:latin typeface="Arial MT"/>
                <a:cs typeface="Arial MT"/>
              </a:rPr>
              <a:t>Libano/rosmarino/ginepro/erica):</a:t>
            </a:r>
            <a:endParaRPr sz="2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700" dirty="0">
                <a:latin typeface="Arial MT"/>
                <a:cs typeface="Arial MT"/>
              </a:rPr>
              <a:t>sono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tutti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gli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alberi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arbusti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con</a:t>
            </a:r>
            <a:endParaRPr sz="2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700" dirty="0">
                <a:latin typeface="Arial MT"/>
                <a:cs typeface="Arial MT"/>
              </a:rPr>
              <a:t>foglie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lineari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chiamate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aghi;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di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solito</a:t>
            </a:r>
            <a:r>
              <a:rPr sz="2700" spc="-20" dirty="0">
                <a:latin typeface="Arial MT"/>
                <a:cs typeface="Arial MT"/>
              </a:rPr>
              <a:t> sono</a:t>
            </a:r>
            <a:endParaRPr sz="2700">
              <a:latin typeface="Arial MT"/>
              <a:cs typeface="Arial MT"/>
            </a:endParaRPr>
          </a:p>
          <a:p>
            <a:pPr marL="12700" marR="5080">
              <a:lnSpc>
                <a:spcPts val="3020"/>
              </a:lnSpc>
              <a:spcBef>
                <a:spcPts val="1465"/>
              </a:spcBef>
              <a:tabLst>
                <a:tab pos="3366770" algn="l"/>
              </a:tabLst>
            </a:pPr>
            <a:r>
              <a:rPr sz="2700" dirty="0">
                <a:latin typeface="Arial MT"/>
                <a:cs typeface="Arial MT"/>
              </a:rPr>
              <a:t>sempreverdi.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Il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larice</a:t>
            </a:r>
            <a:r>
              <a:rPr sz="2700" dirty="0">
                <a:latin typeface="Arial MT"/>
                <a:cs typeface="Arial MT"/>
              </a:rPr>
              <a:t>	è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l’unica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aghifoglie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che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perde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tutti </a:t>
            </a:r>
            <a:r>
              <a:rPr sz="2700" dirty="0">
                <a:latin typeface="Arial MT"/>
                <a:cs typeface="Arial MT"/>
              </a:rPr>
              <a:t>gli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aghi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</a:t>
            </a:r>
            <a:r>
              <a:rPr sz="2700" spc="-10" dirty="0">
                <a:latin typeface="Arial MT"/>
                <a:cs typeface="Arial MT"/>
              </a:rPr>
              <a:t> autunno</a:t>
            </a:r>
            <a:endParaRPr sz="2700">
              <a:latin typeface="Arial MT"/>
              <a:cs typeface="Arial MT"/>
            </a:endParaRPr>
          </a:p>
          <a:p>
            <a:pPr marL="12700" marR="483234" indent="208915">
              <a:lnSpc>
                <a:spcPts val="3020"/>
              </a:lnSpc>
              <a:spcBef>
                <a:spcPts val="1410"/>
              </a:spcBef>
              <a:buChar char="-"/>
              <a:tabLst>
                <a:tab pos="221615" algn="l"/>
              </a:tabLst>
            </a:pPr>
            <a:r>
              <a:rPr sz="2700" spc="-10" dirty="0">
                <a:latin typeface="Arial MT"/>
                <a:cs typeface="Arial MT"/>
              </a:rPr>
              <a:t>Latifoglie </a:t>
            </a:r>
            <a:r>
              <a:rPr sz="2700" dirty="0">
                <a:latin typeface="Arial MT"/>
                <a:cs typeface="Arial MT"/>
              </a:rPr>
              <a:t>(rovere/frassino/leccio/olmo/pioppo/acero/quercia</a:t>
            </a:r>
            <a:r>
              <a:rPr sz="2700" spc="-160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da </a:t>
            </a:r>
            <a:r>
              <a:rPr sz="2700" spc="-10" dirty="0">
                <a:latin typeface="Arial MT"/>
                <a:cs typeface="Arial MT"/>
              </a:rPr>
              <a:t>sughero/castagno/noce):</a:t>
            </a:r>
            <a:endParaRPr sz="2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700" dirty="0">
                <a:latin typeface="Arial MT"/>
                <a:cs typeface="Arial MT"/>
              </a:rPr>
              <a:t>sono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tutti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gli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alberi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arbusti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con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le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foglie</a:t>
            </a:r>
            <a:r>
              <a:rPr sz="2700" spc="-10" dirty="0">
                <a:latin typeface="Arial MT"/>
                <a:cs typeface="Arial MT"/>
              </a:rPr>
              <a:t> larghe.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64" y="79471"/>
            <a:ext cx="3374390" cy="12617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spc="-10" dirty="0"/>
              <a:t>Infrastrutture </a:t>
            </a:r>
            <a:r>
              <a:rPr dirty="0"/>
              <a:t>i</a:t>
            </a:r>
            <a:r>
              <a:rPr spc="-10" dirty="0"/>
              <a:t> sentieri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165" y="1700959"/>
            <a:ext cx="6736080" cy="125412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349250" indent="-323850">
              <a:lnSpc>
                <a:spcPct val="100000"/>
              </a:lnSpc>
              <a:spcBef>
                <a:spcPts val="1460"/>
              </a:spcBef>
              <a:buClr>
                <a:srgbClr val="03607A"/>
              </a:buClr>
              <a:buSzPct val="44444"/>
              <a:buFont typeface="Lucida Sans Unicode"/>
              <a:buChar char="●"/>
              <a:tabLst>
                <a:tab pos="349250" algn="l"/>
              </a:tabLst>
            </a:pPr>
            <a:r>
              <a:rPr sz="3150" dirty="0">
                <a:latin typeface="Arial MT"/>
                <a:cs typeface="Arial MT"/>
              </a:rPr>
              <a:t>Catasto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sentieri</a:t>
            </a:r>
            <a:r>
              <a:rPr sz="3150" spc="5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(registrato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spc="-20" dirty="0">
                <a:latin typeface="Arial MT"/>
                <a:cs typeface="Arial MT"/>
              </a:rPr>
              <a:t>PAT)</a:t>
            </a:r>
            <a:endParaRPr sz="3150">
              <a:latin typeface="Arial MT"/>
              <a:cs typeface="Arial MT"/>
            </a:endParaRPr>
          </a:p>
          <a:p>
            <a:pPr marL="457200">
              <a:lnSpc>
                <a:spcPct val="100000"/>
              </a:lnSpc>
              <a:spcBef>
                <a:spcPts val="1170"/>
              </a:spcBef>
              <a:tabLst>
                <a:tab pos="781050" algn="l"/>
              </a:tabLst>
            </a:pPr>
            <a:r>
              <a:rPr sz="3150" spc="97" baseline="11904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3150" baseline="11904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800" dirty="0">
                <a:latin typeface="Arial MT"/>
                <a:cs typeface="Arial MT"/>
              </a:rPr>
              <a:t>1.072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percorsi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totali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(5.600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km)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cui: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7863" y="3139828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7863" y="3586589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7863" y="4033349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5861" y="2965010"/>
            <a:ext cx="7381240" cy="136588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dirty="0">
                <a:latin typeface="Arial MT"/>
                <a:cs typeface="Arial MT"/>
              </a:rPr>
              <a:t>880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sentieri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(4.490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km)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ct val="122100"/>
              </a:lnSpc>
            </a:pPr>
            <a:r>
              <a:rPr sz="2400" dirty="0">
                <a:latin typeface="Arial MT"/>
                <a:cs typeface="Arial MT"/>
              </a:rPr>
              <a:t>121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sentieri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attrezzati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(789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km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-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8,4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km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attrezzature) </a:t>
            </a:r>
            <a:r>
              <a:rPr sz="2400" dirty="0">
                <a:latin typeface="Arial MT"/>
                <a:cs typeface="Arial MT"/>
              </a:rPr>
              <a:t>71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ferrate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(332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km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-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20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attrezzature)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865" y="4503503"/>
            <a:ext cx="170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865" y="5133499"/>
            <a:ext cx="170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865" y="5763508"/>
            <a:ext cx="170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1854" y="4233514"/>
            <a:ext cx="6222365" cy="1915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31200"/>
              </a:lnSpc>
              <a:spcBef>
                <a:spcPts val="90"/>
              </a:spcBef>
            </a:pPr>
            <a:r>
              <a:rPr sz="3150" dirty="0">
                <a:latin typeface="Arial MT"/>
                <a:cs typeface="Arial MT"/>
              </a:rPr>
              <a:t>Idea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Giovanni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Strobele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nel</a:t>
            </a:r>
            <a:r>
              <a:rPr sz="3150" spc="60" dirty="0">
                <a:latin typeface="Arial MT"/>
                <a:cs typeface="Arial MT"/>
              </a:rPr>
              <a:t> </a:t>
            </a:r>
            <a:r>
              <a:rPr sz="3150" b="1" spc="-20" dirty="0">
                <a:latin typeface="Arial"/>
                <a:cs typeface="Arial"/>
              </a:rPr>
              <a:t>1932 </a:t>
            </a:r>
            <a:r>
              <a:rPr sz="3150" dirty="0">
                <a:latin typeface="Arial MT"/>
                <a:cs typeface="Arial MT"/>
              </a:rPr>
              <a:t>Realizzazione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avviata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nel</a:t>
            </a:r>
            <a:r>
              <a:rPr sz="3150" spc="5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1946/47 </a:t>
            </a:r>
            <a:r>
              <a:rPr sz="3150" dirty="0">
                <a:latin typeface="Arial MT"/>
                <a:cs typeface="Arial MT"/>
              </a:rPr>
              <a:t>Documentazione</a:t>
            </a:r>
            <a:r>
              <a:rPr sz="3150" spc="6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in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rete:</a:t>
            </a:r>
            <a:endParaRPr sz="31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1854" y="6090025"/>
            <a:ext cx="4758055" cy="9639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440"/>
              </a:spcBef>
            </a:pPr>
            <a:r>
              <a:rPr sz="3150" spc="-10" dirty="0">
                <a:latin typeface="Arial MT"/>
                <a:cs typeface="Arial MT"/>
              </a:rPr>
              <a:t>https://sentieri.sat.tn.it https://trentino.webmapp.it</a:t>
            </a:r>
            <a:endParaRPr sz="31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2076" y="6090025"/>
            <a:ext cx="3547110" cy="963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9079" indent="-246379">
              <a:lnSpc>
                <a:spcPts val="3670"/>
              </a:lnSpc>
              <a:spcBef>
                <a:spcPts val="140"/>
              </a:spcBef>
              <a:buChar char="-"/>
              <a:tabLst>
                <a:tab pos="259079" algn="l"/>
              </a:tabLst>
            </a:pPr>
            <a:r>
              <a:rPr sz="3150" dirty="0">
                <a:latin typeface="Arial MT"/>
                <a:cs typeface="Arial MT"/>
              </a:rPr>
              <a:t>dati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informazioni</a:t>
            </a:r>
            <a:endParaRPr sz="3150">
              <a:latin typeface="Arial MT"/>
              <a:cs typeface="Arial MT"/>
            </a:endParaRPr>
          </a:p>
          <a:p>
            <a:pPr marL="276860" indent="-245745">
              <a:lnSpc>
                <a:spcPts val="3670"/>
              </a:lnSpc>
              <a:buChar char="-"/>
              <a:tabLst>
                <a:tab pos="276860" algn="l"/>
              </a:tabLst>
            </a:pPr>
            <a:r>
              <a:rPr sz="3150" spc="-10" dirty="0">
                <a:latin typeface="Arial MT"/>
                <a:cs typeface="Arial MT"/>
              </a:rPr>
              <a:t>cartografia</a:t>
            </a:r>
            <a:endParaRPr sz="3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64" y="79471"/>
            <a:ext cx="3374390" cy="12617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spc="-10" dirty="0"/>
              <a:t>Infrastrutture </a:t>
            </a:r>
            <a:r>
              <a:rPr dirty="0"/>
              <a:t>i</a:t>
            </a:r>
            <a:r>
              <a:rPr spc="-10" dirty="0"/>
              <a:t> sentieri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869028"/>
            <a:ext cx="6450330" cy="5118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35"/>
              </a:spcBef>
              <a:buClr>
                <a:srgbClr val="03607A"/>
              </a:buClr>
              <a:buSzPct val="44444"/>
              <a:buFont typeface="Lucida Sans Unicode"/>
              <a:buChar char="●"/>
              <a:tabLst>
                <a:tab pos="336550" algn="l"/>
              </a:tabLst>
            </a:pPr>
            <a:r>
              <a:rPr sz="3150" dirty="0">
                <a:latin typeface="Arial MT"/>
                <a:cs typeface="Arial MT"/>
              </a:rPr>
              <a:t>Definizioni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sentiero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dai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dizionari</a:t>
            </a:r>
            <a:endParaRPr sz="31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855" y="4258698"/>
            <a:ext cx="1739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6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855" y="5589620"/>
            <a:ext cx="1739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6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855" y="2502631"/>
            <a:ext cx="8531225" cy="43033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36550" marR="5080" indent="-324485">
              <a:lnSpc>
                <a:spcPts val="3120"/>
              </a:lnSpc>
              <a:spcBef>
                <a:spcPts val="405"/>
              </a:spcBef>
              <a:tabLst>
                <a:tab pos="336550" algn="l"/>
              </a:tabLst>
            </a:pPr>
            <a:r>
              <a:rPr sz="3150" spc="97" baseline="11904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3150" baseline="11904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800" dirty="0">
                <a:latin typeface="Arial MT"/>
                <a:cs typeface="Arial MT"/>
              </a:rPr>
              <a:t>“una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via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stretta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appena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tracciata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prati,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boschi, </a:t>
            </a:r>
            <a:r>
              <a:rPr sz="2800" dirty="0">
                <a:latin typeface="Arial MT"/>
                <a:cs typeface="Arial MT"/>
              </a:rPr>
              <a:t>rocce,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ambiti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naturalistici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paesaggi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antropici </a:t>
            </a:r>
            <a:r>
              <a:rPr sz="2800" dirty="0">
                <a:latin typeface="Arial MT"/>
                <a:cs typeface="Arial MT"/>
              </a:rPr>
              <a:t>(ambienti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trasformati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dall’uomo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adattarlo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alle </a:t>
            </a:r>
            <a:r>
              <a:rPr sz="2800" dirty="0">
                <a:latin typeface="Arial MT"/>
                <a:cs typeface="Arial MT"/>
              </a:rPr>
              <a:t>proprie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esigenze),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pianura,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collina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montagna”</a:t>
            </a:r>
            <a:endParaRPr sz="2800">
              <a:latin typeface="Arial MT"/>
              <a:cs typeface="Arial MT"/>
            </a:endParaRPr>
          </a:p>
          <a:p>
            <a:pPr marL="336550" marR="854075">
              <a:lnSpc>
                <a:spcPts val="3120"/>
              </a:lnSpc>
              <a:spcBef>
                <a:spcPts val="1120"/>
              </a:spcBef>
            </a:pPr>
            <a:r>
              <a:rPr sz="2800" dirty="0">
                <a:latin typeface="Arial MT"/>
                <a:cs typeface="Arial MT"/>
              </a:rPr>
              <a:t>“percorso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fondo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naturale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tracciato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luoghi </a:t>
            </a:r>
            <a:r>
              <a:rPr sz="2800" dirty="0">
                <a:latin typeface="Arial MT"/>
                <a:cs typeface="Arial MT"/>
              </a:rPr>
              <a:t>montani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campestri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dal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paesaggio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uomini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e </a:t>
            </a:r>
            <a:r>
              <a:rPr sz="2800" spc="-10" dirty="0">
                <a:latin typeface="Arial MT"/>
                <a:cs typeface="Arial MT"/>
              </a:rPr>
              <a:t>animali”</a:t>
            </a:r>
            <a:endParaRPr sz="2800">
              <a:latin typeface="Arial MT"/>
              <a:cs typeface="Arial MT"/>
            </a:endParaRPr>
          </a:p>
          <a:p>
            <a:pPr marL="336550" marR="45720">
              <a:lnSpc>
                <a:spcPts val="3120"/>
              </a:lnSpc>
              <a:spcBef>
                <a:spcPts val="1120"/>
              </a:spcBef>
            </a:pPr>
            <a:r>
              <a:rPr sz="2800" dirty="0">
                <a:latin typeface="Arial MT"/>
                <a:cs typeface="Arial MT"/>
              </a:rPr>
              <a:t>“viottolo,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genericamente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stretto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che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luoghi </a:t>
            </a:r>
            <a:r>
              <a:rPr sz="2800" dirty="0">
                <a:latin typeface="Arial MT"/>
                <a:cs typeface="Arial MT"/>
              </a:rPr>
              <a:t>campestri,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montani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simili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è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formato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seguito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al </a:t>
            </a:r>
            <a:r>
              <a:rPr sz="2800" dirty="0">
                <a:latin typeface="Arial MT"/>
                <a:cs typeface="Arial MT"/>
              </a:rPr>
              <a:t>frequente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passaggio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persone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animali”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00"/>
              </a:lnSpc>
              <a:spcBef>
                <a:spcPts val="100"/>
              </a:spcBef>
            </a:pPr>
            <a:r>
              <a:rPr sz="4400" spc="-50" dirty="0"/>
              <a:t>S.A.T.</a:t>
            </a:r>
            <a:r>
              <a:rPr sz="4400" spc="-145" dirty="0"/>
              <a:t> </a:t>
            </a:r>
            <a:r>
              <a:rPr sz="4400" dirty="0"/>
              <a:t>e</a:t>
            </a:r>
            <a:r>
              <a:rPr sz="4400" spc="-130" dirty="0"/>
              <a:t> </a:t>
            </a:r>
            <a:r>
              <a:rPr sz="4400" spc="-10" dirty="0"/>
              <a:t>C.A.I.</a:t>
            </a:r>
            <a:endParaRPr sz="4400"/>
          </a:p>
          <a:p>
            <a:pPr marL="12700">
              <a:lnSpc>
                <a:spcPts val="5100"/>
              </a:lnSpc>
            </a:pPr>
            <a:r>
              <a:rPr sz="4400" dirty="0"/>
              <a:t>cosa</a:t>
            </a:r>
            <a:r>
              <a:rPr sz="4400" spc="-60" dirty="0"/>
              <a:t> </a:t>
            </a:r>
            <a:r>
              <a:rPr sz="4400" spc="-20" dirty="0"/>
              <a:t>sono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199" y="1583646"/>
            <a:ext cx="1900796" cy="14400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7865" y="2295621"/>
            <a:ext cx="15176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854" y="2185105"/>
            <a:ext cx="3069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Arial MT"/>
                <a:cs typeface="Arial MT"/>
              </a:rPr>
              <a:t>Club</a:t>
            </a:r>
            <a:r>
              <a:rPr sz="2800" spc="-1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Alpino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Italiano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7832" y="2274018"/>
            <a:ext cx="121031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Arial MT"/>
                <a:cs typeface="Arial MT"/>
                <a:hlinkClick r:id="rId3"/>
              </a:rPr>
              <a:t>www.cai.it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855" y="3267628"/>
            <a:ext cx="15494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6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855" y="2648221"/>
            <a:ext cx="6797675" cy="98933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36550" algn="l"/>
              </a:tabLst>
            </a:pPr>
            <a:r>
              <a:rPr sz="2700" spc="97" baseline="1234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2700" baseline="12345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Arial MT"/>
                <a:cs typeface="Arial MT"/>
              </a:rPr>
              <a:t>ente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diritto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pubblico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associazione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nazionale</a:t>
            </a:r>
            <a:endParaRPr sz="2400">
              <a:latin typeface="Arial MT"/>
              <a:cs typeface="Arial MT"/>
            </a:endParaRPr>
          </a:p>
          <a:p>
            <a:pPr marL="336550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latin typeface="Arial MT"/>
                <a:cs typeface="Arial MT"/>
              </a:rPr>
              <a:t>356.127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Soci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510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Sezioni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nel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2024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865" y="3832829"/>
            <a:ext cx="15176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854" y="3515261"/>
            <a:ext cx="6487795" cy="25596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61925" marR="5080" indent="-149860">
              <a:lnSpc>
                <a:spcPct val="136400"/>
              </a:lnSpc>
              <a:spcBef>
                <a:spcPts val="505"/>
              </a:spcBef>
            </a:pPr>
            <a:r>
              <a:rPr sz="2800" dirty="0">
                <a:latin typeface="Arial MT"/>
                <a:cs typeface="Arial MT"/>
              </a:rPr>
              <a:t>Società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degli</a:t>
            </a:r>
            <a:r>
              <a:rPr sz="2800" spc="-1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Alpinisti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Tridentini</a:t>
            </a:r>
            <a:r>
              <a:rPr sz="2800" spc="-16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  <a:hlinkClick r:id="rId4"/>
              </a:rPr>
              <a:t>www.sat.tn.it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  <a:hlinkClick r:id="rId4"/>
              </a:rPr>
              <a:t>www.sat.tn.it</a:t>
            </a:r>
            <a:endParaRPr sz="2100">
              <a:latin typeface="Arial MT"/>
              <a:cs typeface="Arial MT"/>
            </a:endParaRPr>
          </a:p>
          <a:p>
            <a:pPr marL="12700" marR="1576705">
              <a:lnSpc>
                <a:spcPct val="148400"/>
              </a:lnSpc>
            </a:pPr>
            <a:r>
              <a:rPr sz="2100" dirty="0">
                <a:latin typeface="Arial MT"/>
                <a:cs typeface="Arial MT"/>
              </a:rPr>
              <a:t>Associazione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Promozione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Sociale</a:t>
            </a:r>
            <a:r>
              <a:rPr sz="2100" spc="-145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APS </a:t>
            </a:r>
            <a:r>
              <a:rPr sz="2100" dirty="0">
                <a:latin typeface="Arial MT"/>
                <a:cs typeface="Arial MT"/>
              </a:rPr>
              <a:t>Associazione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livello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provincale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100" dirty="0">
                <a:latin typeface="Arial MT"/>
                <a:cs typeface="Arial MT"/>
              </a:rPr>
              <a:t>Sezione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del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Club</a:t>
            </a:r>
            <a:r>
              <a:rPr sz="2100" spc="-1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Alpino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Italiano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855" y="6200553"/>
            <a:ext cx="5765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2700" spc="97" baseline="1234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2700" baseline="12345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Arial MT"/>
                <a:cs typeface="Arial MT"/>
              </a:rPr>
              <a:t>28.000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Soci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circa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86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Sezioni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2024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57998" y="5831644"/>
            <a:ext cx="1961997" cy="14400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64" y="79471"/>
            <a:ext cx="3374390" cy="12617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spc="-10" dirty="0"/>
              <a:t>Infrastrutture </a:t>
            </a:r>
            <a:r>
              <a:rPr dirty="0"/>
              <a:t>i</a:t>
            </a:r>
            <a:r>
              <a:rPr spc="-10" dirty="0"/>
              <a:t> sentieri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960455"/>
            <a:ext cx="109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854" y="1883429"/>
            <a:ext cx="28632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 MT"/>
                <a:cs typeface="Arial MT"/>
              </a:rPr>
              <a:t>Classificazione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dei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sentieri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855" y="2347462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855" y="3759740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855" y="5397748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3858" y="2332349"/>
            <a:ext cx="8187055" cy="481584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37465">
              <a:lnSpc>
                <a:spcPts val="1780"/>
              </a:lnSpc>
              <a:spcBef>
                <a:spcPts val="275"/>
              </a:spcBef>
            </a:pPr>
            <a:r>
              <a:rPr sz="1600" b="1" dirty="0">
                <a:latin typeface="Arial"/>
                <a:cs typeface="Arial"/>
              </a:rPr>
              <a:t>Sentiero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turistico</a:t>
            </a:r>
            <a:r>
              <a:rPr sz="1600" dirty="0">
                <a:latin typeface="Arial MT"/>
                <a:cs typeface="Arial MT"/>
              </a:rPr>
              <a:t>: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itinerari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stradine,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mulattiere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larghi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sentieri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nelle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immediate </a:t>
            </a:r>
            <a:r>
              <a:rPr sz="1600" dirty="0">
                <a:latin typeface="Arial MT"/>
                <a:cs typeface="Arial MT"/>
              </a:rPr>
              <a:t>vicinanze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paesi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località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turistiche.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percorsi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generalmente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sono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lunghi,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non </a:t>
            </a:r>
            <a:r>
              <a:rPr sz="1600" dirty="0">
                <a:latin typeface="Arial MT"/>
                <a:cs typeface="Arial MT"/>
              </a:rPr>
              <a:t>presentano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alcun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problema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orientamento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richiedono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allenamento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specifico.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Ne </a:t>
            </a:r>
            <a:r>
              <a:rPr sz="1600" dirty="0">
                <a:latin typeface="Arial MT"/>
                <a:cs typeface="Arial MT"/>
              </a:rPr>
              <a:t>fanno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parte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anche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passeggiate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facili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tipo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culturale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turistico-ricreativo.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600" dirty="0">
                <a:latin typeface="Arial MT"/>
                <a:cs typeface="Arial MT"/>
              </a:rPr>
              <a:t>Nella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scala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difficoltà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è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classificato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come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b="1" spc="-25" dirty="0">
                <a:latin typeface="Arial"/>
                <a:cs typeface="Arial"/>
              </a:rPr>
              <a:t>T.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80"/>
              </a:lnSpc>
              <a:spcBef>
                <a:spcPts val="1150"/>
              </a:spcBef>
            </a:pPr>
            <a:r>
              <a:rPr sz="1600" b="1" dirty="0">
                <a:latin typeface="Arial"/>
                <a:cs typeface="Arial"/>
              </a:rPr>
              <a:t>Sentiero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escursionistico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Itinerari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mulattiere,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sentieri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militari,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accesso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rifugi,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di </a:t>
            </a:r>
            <a:r>
              <a:rPr sz="1600" dirty="0">
                <a:latin typeface="Arial MT"/>
                <a:cs typeface="Arial MT"/>
              </a:rPr>
              <a:t>collegamento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fra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valli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evidenti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tracce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terreno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vario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genere,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privi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difficoltà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tecniche. </a:t>
            </a:r>
            <a:r>
              <a:rPr sz="1600" dirty="0">
                <a:latin typeface="Arial MT"/>
                <a:cs typeface="Arial MT"/>
              </a:rPr>
              <a:t>Sono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generalmente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segnalati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vernice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colorata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rocce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alberi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ometti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pietra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a </a:t>
            </a:r>
            <a:r>
              <a:rPr sz="1600" dirty="0">
                <a:latin typeface="Arial MT"/>
                <a:cs typeface="Arial MT"/>
              </a:rPr>
              <a:t>forma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piramidale.</a:t>
            </a:r>
            <a:r>
              <a:rPr sz="1600" spc="3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E’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sentiero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maggiormente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presente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nostro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territorio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il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75%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degli </a:t>
            </a:r>
            <a:r>
              <a:rPr sz="1600" dirty="0">
                <a:latin typeface="Arial MT"/>
                <a:cs typeface="Arial MT"/>
              </a:rPr>
              <a:t>itinerari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dell’intera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rete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sentieristica.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600" dirty="0">
                <a:latin typeface="Arial MT"/>
                <a:cs typeface="Arial MT"/>
              </a:rPr>
              <a:t>Nella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scala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difficoltà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è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classificato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come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b="1" spc="-25" dirty="0">
                <a:latin typeface="Arial"/>
                <a:cs typeface="Arial"/>
              </a:rPr>
              <a:t>E.</a:t>
            </a:r>
            <a:endParaRPr sz="1600">
              <a:latin typeface="Arial"/>
              <a:cs typeface="Arial"/>
            </a:endParaRPr>
          </a:p>
          <a:p>
            <a:pPr marL="12700" marR="120650">
              <a:lnSpc>
                <a:spcPts val="1780"/>
              </a:lnSpc>
              <a:spcBef>
                <a:spcPts val="1150"/>
              </a:spcBef>
            </a:pPr>
            <a:r>
              <a:rPr sz="1600" b="1" dirty="0">
                <a:latin typeface="Arial"/>
                <a:cs typeface="Arial"/>
              </a:rPr>
              <a:t>Sentiero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alpinistico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itinerari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generalmente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segnalati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qualche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difficoltà,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che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si </a:t>
            </a:r>
            <a:r>
              <a:rPr sz="1600" dirty="0">
                <a:latin typeface="Arial MT"/>
                <a:cs typeface="Arial MT"/>
              </a:rPr>
              <a:t>sviluppano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zone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impervie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passaggi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che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richiedono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buona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conoscenza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della </a:t>
            </a:r>
            <a:r>
              <a:rPr sz="1600" dirty="0">
                <a:latin typeface="Arial MT"/>
                <a:cs typeface="Arial MT"/>
              </a:rPr>
              <a:t>montagna,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tecnica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base,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equipaggiamento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adeguato,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buona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preparazione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fisica,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passo </a:t>
            </a:r>
            <a:r>
              <a:rPr sz="1600" dirty="0">
                <a:latin typeface="Arial MT"/>
                <a:cs typeface="Arial MT"/>
              </a:rPr>
              <a:t>sicuro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assenza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vertigini.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fanno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parte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anche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sentieri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attrezzati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itinerario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di </a:t>
            </a:r>
            <a:r>
              <a:rPr sz="1600" dirty="0">
                <a:latin typeface="Arial MT"/>
                <a:cs typeface="Arial MT"/>
              </a:rPr>
              <a:t>traversata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nella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montagna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che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può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presentare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dei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tratti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attrezzati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(sentiero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attrezzato)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con </a:t>
            </a:r>
            <a:r>
              <a:rPr sz="1600" dirty="0">
                <a:latin typeface="Arial MT"/>
                <a:cs typeface="Arial MT"/>
              </a:rPr>
              <a:t>infissi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(funi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corrimano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brevi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scale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metalliche).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600" dirty="0">
                <a:latin typeface="Arial MT"/>
                <a:cs typeface="Arial MT"/>
              </a:rPr>
              <a:t>Nella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scala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difficoltà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CAI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è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classificato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EE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(Sentiero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Escursionisti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Esperti)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64" y="79471"/>
            <a:ext cx="3374390" cy="12617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spc="-10" dirty="0"/>
              <a:t>Infrastrutture </a:t>
            </a:r>
            <a:r>
              <a:rPr dirty="0"/>
              <a:t>i</a:t>
            </a:r>
            <a:r>
              <a:rPr spc="-10" dirty="0"/>
              <a:t> sentieri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855" y="2085029"/>
            <a:ext cx="13652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4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855" y="4479741"/>
            <a:ext cx="13652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4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855" y="5677110"/>
            <a:ext cx="13652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4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3858" y="2092218"/>
            <a:ext cx="8257540" cy="47402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102870">
              <a:lnSpc>
                <a:spcPts val="2110"/>
              </a:lnSpc>
              <a:spcBef>
                <a:spcPts val="509"/>
              </a:spcBef>
            </a:pPr>
            <a:r>
              <a:rPr sz="2100" b="1" dirty="0">
                <a:latin typeface="Arial"/>
                <a:cs typeface="Arial"/>
              </a:rPr>
              <a:t>Via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ferrata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o</a:t>
            </a:r>
            <a:r>
              <a:rPr sz="2100" b="1" spc="-3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attrezzata</a:t>
            </a:r>
            <a:r>
              <a:rPr sz="2100" dirty="0">
                <a:latin typeface="Arial MT"/>
                <a:cs typeface="Arial MT"/>
              </a:rPr>
              <a:t>: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itinerari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che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conduce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l’alpinista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su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pareti </a:t>
            </a:r>
            <a:r>
              <a:rPr sz="2100" dirty="0">
                <a:latin typeface="Arial MT"/>
                <a:cs typeface="Arial MT"/>
              </a:rPr>
              <a:t>rocciose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su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aeree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creste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cenge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(sporgenza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pianeggiante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</a:t>
            </a:r>
            <a:r>
              <a:rPr sz="2100" spc="-25" dirty="0">
                <a:latin typeface="Arial MT"/>
                <a:cs typeface="Arial MT"/>
              </a:rPr>
              <a:t> una </a:t>
            </a:r>
            <a:r>
              <a:rPr sz="2100" dirty="0">
                <a:latin typeface="Arial MT"/>
                <a:cs typeface="Arial MT"/>
              </a:rPr>
              <a:t>parete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rocciosa)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preventivamente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attrezzate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funi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e/o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scale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senza </a:t>
            </a:r>
            <a:r>
              <a:rPr sz="2100" dirty="0">
                <a:latin typeface="Arial MT"/>
                <a:cs typeface="Arial MT"/>
              </a:rPr>
              <a:t>le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quali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senza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quali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non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potrebbe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procedere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</a:t>
            </a:r>
            <a:r>
              <a:rPr sz="2100" spc="-25" dirty="0">
                <a:latin typeface="Arial MT"/>
                <a:cs typeface="Arial MT"/>
              </a:rPr>
              <a:t> non </a:t>
            </a:r>
            <a:r>
              <a:rPr sz="2100" dirty="0">
                <a:latin typeface="Arial MT"/>
                <a:cs typeface="Arial MT"/>
              </a:rPr>
              <a:t>arrampicando.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Richiede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adeguata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preparazione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ed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attrezzaura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quale </a:t>
            </a:r>
            <a:r>
              <a:rPr sz="2100" dirty="0">
                <a:latin typeface="Arial MT"/>
                <a:cs typeface="Arial MT"/>
              </a:rPr>
              <a:t>casco,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imbrago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moschettoni.</a:t>
            </a:r>
            <a:endParaRPr sz="2100">
              <a:latin typeface="Arial MT"/>
              <a:cs typeface="Arial MT"/>
            </a:endParaRPr>
          </a:p>
          <a:p>
            <a:pPr marL="12700" marR="863600">
              <a:lnSpc>
                <a:spcPts val="2110"/>
              </a:lnSpc>
              <a:spcBef>
                <a:spcPts val="980"/>
              </a:spcBef>
              <a:tabLst>
                <a:tab pos="6261100" algn="l"/>
              </a:tabLst>
            </a:pPr>
            <a:r>
              <a:rPr sz="2100" dirty="0">
                <a:latin typeface="Arial MT"/>
                <a:cs typeface="Arial MT"/>
              </a:rPr>
              <a:t>Nella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scala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difficoltà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CAI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è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classificato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come</a:t>
            </a:r>
            <a:r>
              <a:rPr sz="2100" spc="40" dirty="0">
                <a:latin typeface="Arial MT"/>
                <a:cs typeface="Arial MT"/>
              </a:rPr>
              <a:t> </a:t>
            </a:r>
            <a:r>
              <a:rPr sz="2100" b="1" spc="-25" dirty="0">
                <a:latin typeface="Arial"/>
                <a:cs typeface="Arial"/>
              </a:rPr>
              <a:t>EEA</a:t>
            </a:r>
            <a:r>
              <a:rPr sz="2100" b="1" dirty="0">
                <a:latin typeface="Arial"/>
                <a:cs typeface="Arial"/>
              </a:rPr>
              <a:t>	</a:t>
            </a:r>
            <a:r>
              <a:rPr sz="2100" b="1" spc="-10" dirty="0">
                <a:latin typeface="Arial"/>
                <a:cs typeface="Arial"/>
              </a:rPr>
              <a:t>(sentiero </a:t>
            </a:r>
            <a:r>
              <a:rPr sz="2100" b="1" dirty="0">
                <a:latin typeface="Arial"/>
                <a:cs typeface="Arial"/>
              </a:rPr>
              <a:t>Escursionisti</a:t>
            </a:r>
            <a:r>
              <a:rPr sz="2100" b="1" spc="-6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Esperti</a:t>
            </a:r>
            <a:r>
              <a:rPr sz="2100" b="1" spc="-5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con</a:t>
            </a:r>
            <a:r>
              <a:rPr sz="2100" b="1" spc="-13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Attrezzatura).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110"/>
              </a:lnSpc>
              <a:spcBef>
                <a:spcPts val="994"/>
              </a:spcBef>
            </a:pPr>
            <a:r>
              <a:rPr sz="2100" b="1" dirty="0">
                <a:latin typeface="Arial"/>
                <a:cs typeface="Arial"/>
              </a:rPr>
              <a:t>Sentiero</a:t>
            </a:r>
            <a:r>
              <a:rPr sz="2100" b="1" spc="-5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storico</a:t>
            </a:r>
            <a:r>
              <a:rPr sz="2100" dirty="0">
                <a:latin typeface="Arial MT"/>
                <a:cs typeface="Arial MT"/>
              </a:rPr>
              <a:t>: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itinerari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escursionistici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che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ripercorrono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“antiche </a:t>
            </a:r>
            <a:r>
              <a:rPr sz="2100" dirty="0">
                <a:latin typeface="Arial MT"/>
                <a:cs typeface="Arial MT"/>
              </a:rPr>
              <a:t>vie”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finalità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alla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conoscenza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la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valorizzazione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storica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luoghi </a:t>
            </a:r>
            <a:r>
              <a:rPr sz="2100" dirty="0">
                <a:latin typeface="Arial MT"/>
                <a:cs typeface="Arial MT"/>
              </a:rPr>
              <a:t>visitati,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generalmente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non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presenta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difficoltà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tecniche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ed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è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classificato </a:t>
            </a:r>
            <a:r>
              <a:rPr sz="2100" dirty="0">
                <a:latin typeface="Arial MT"/>
                <a:cs typeface="Arial MT"/>
              </a:rPr>
              <a:t>come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b="1" dirty="0">
                <a:latin typeface="Arial"/>
                <a:cs typeface="Arial"/>
              </a:rPr>
              <a:t>T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dirty="0">
                <a:latin typeface="Arial MT"/>
                <a:cs typeface="Arial MT"/>
              </a:rPr>
              <a:t>oppure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b="1" spc="-25" dirty="0">
                <a:latin typeface="Arial"/>
                <a:cs typeface="Arial"/>
              </a:rPr>
              <a:t>E</a:t>
            </a:r>
            <a:r>
              <a:rPr sz="2100" spc="-25" dirty="0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  <a:p>
            <a:pPr marL="12700" marR="459105">
              <a:lnSpc>
                <a:spcPts val="2110"/>
              </a:lnSpc>
              <a:spcBef>
                <a:spcPts val="990"/>
              </a:spcBef>
            </a:pPr>
            <a:r>
              <a:rPr sz="2100" b="1" dirty="0">
                <a:latin typeface="Arial"/>
                <a:cs typeface="Arial"/>
              </a:rPr>
              <a:t>Sentiero</a:t>
            </a:r>
            <a:r>
              <a:rPr sz="2100" b="1" spc="-5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tematico</a:t>
            </a:r>
            <a:r>
              <a:rPr sz="2100" dirty="0">
                <a:latin typeface="Arial MT"/>
                <a:cs typeface="Arial MT"/>
              </a:rPr>
              <a:t>: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itinerari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tema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prevalente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(naturalistico, </a:t>
            </a:r>
            <a:r>
              <a:rPr sz="2100" dirty="0">
                <a:latin typeface="Arial MT"/>
                <a:cs typeface="Arial MT"/>
              </a:rPr>
              <a:t>glaciologico,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geologico,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storico,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religioso)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chiaro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scopo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didattico </a:t>
            </a:r>
            <a:r>
              <a:rPr sz="2100" dirty="0">
                <a:latin typeface="Arial MT"/>
                <a:cs typeface="Arial MT"/>
              </a:rPr>
              <a:t>formativo.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Generalmente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non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presenta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difficoltà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tecniche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ed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è </a:t>
            </a:r>
            <a:r>
              <a:rPr sz="2100" dirty="0">
                <a:latin typeface="Arial MT"/>
                <a:cs typeface="Arial MT"/>
              </a:rPr>
              <a:t>classificato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come </a:t>
            </a:r>
            <a:r>
              <a:rPr sz="2100" b="1" dirty="0">
                <a:latin typeface="Arial"/>
                <a:cs typeface="Arial"/>
              </a:rPr>
              <a:t>T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dirty="0">
                <a:latin typeface="Arial MT"/>
                <a:cs typeface="Arial MT"/>
              </a:rPr>
              <a:t>oppure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b="1" spc="-25" dirty="0">
                <a:latin typeface="Arial"/>
                <a:cs typeface="Arial"/>
              </a:rPr>
              <a:t>E</a:t>
            </a:r>
            <a:r>
              <a:rPr sz="2100" spc="-25" dirty="0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" y="7435015"/>
            <a:ext cx="10025134" cy="1249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59" y="286548"/>
            <a:ext cx="7510468" cy="55053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" y="0"/>
            <a:ext cx="10025134" cy="173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7592" y="6230903"/>
            <a:ext cx="67057" cy="731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57592" y="6404661"/>
            <a:ext cx="67057" cy="670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57592" y="6749129"/>
            <a:ext cx="67057" cy="7316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3688" y="5062864"/>
            <a:ext cx="10706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25" dirty="0">
                <a:latin typeface="Arial MT"/>
                <a:cs typeface="Arial MT"/>
              </a:rPr>
              <a:t>OVEST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8762" y="1647908"/>
            <a:ext cx="61277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45" dirty="0">
                <a:latin typeface="Times New Roman"/>
                <a:cs typeface="Times New Roman"/>
              </a:rPr>
              <a:t>F.</a:t>
            </a:r>
            <a:r>
              <a:rPr sz="1350" spc="2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Adige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8738" y="5144916"/>
            <a:ext cx="56388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170" dirty="0">
                <a:latin typeface="Arial MT"/>
                <a:cs typeface="Arial MT"/>
              </a:rPr>
              <a:t>EST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31633" y="3636171"/>
            <a:ext cx="2105025" cy="14071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50" spc="-35" dirty="0">
                <a:latin typeface="Arial MT"/>
                <a:cs typeface="Arial MT"/>
              </a:rPr>
              <a:t>Settori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ad</a:t>
            </a:r>
            <a:r>
              <a:rPr sz="950" spc="-5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EST</a:t>
            </a:r>
            <a:r>
              <a:rPr sz="950" spc="4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del Fiume</a:t>
            </a:r>
            <a:r>
              <a:rPr sz="950" spc="15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Adige:</a:t>
            </a:r>
            <a:endParaRPr sz="950">
              <a:latin typeface="Arial MT"/>
              <a:cs typeface="Arial MT"/>
            </a:endParaRPr>
          </a:p>
          <a:p>
            <a:pPr marL="431165" marR="12065">
              <a:lnSpc>
                <a:spcPts val="819"/>
              </a:lnSpc>
              <a:spcBef>
                <a:spcPts val="480"/>
              </a:spcBef>
            </a:pPr>
            <a:r>
              <a:rPr sz="800" spc="-50" dirty="0">
                <a:latin typeface="Arial MT"/>
                <a:cs typeface="Arial MT"/>
              </a:rPr>
              <a:t>MONTI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45" dirty="0">
                <a:latin typeface="Arial MT"/>
                <a:cs typeface="Arial MT"/>
              </a:rPr>
              <a:t>LESSINI</a:t>
            </a:r>
            <a:r>
              <a:rPr sz="800" spc="70" dirty="0">
                <a:latin typeface="Arial MT"/>
                <a:cs typeface="Arial MT"/>
              </a:rPr>
              <a:t> </a:t>
            </a:r>
            <a:r>
              <a:rPr sz="800" spc="-70" dirty="0">
                <a:solidFill>
                  <a:srgbClr val="3A3A3A"/>
                </a:solidFill>
                <a:latin typeface="Arial MT"/>
                <a:cs typeface="Arial MT"/>
              </a:rPr>
              <a:t>-</a:t>
            </a:r>
            <a:r>
              <a:rPr sz="800" spc="-30" dirty="0">
                <a:solidFill>
                  <a:srgbClr val="3A3A3A"/>
                </a:solidFill>
                <a:latin typeface="Arial MT"/>
                <a:cs typeface="Arial MT"/>
              </a:rPr>
              <a:t> </a:t>
            </a:r>
            <a:r>
              <a:rPr sz="800" spc="-50" dirty="0">
                <a:latin typeface="Arial MT"/>
                <a:cs typeface="Arial MT"/>
              </a:rPr>
              <a:t>PICCOLE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45" dirty="0">
                <a:latin typeface="Arial MT"/>
                <a:cs typeface="Arial MT"/>
              </a:rPr>
              <a:t>DOLOMITI</a:t>
            </a:r>
            <a:r>
              <a:rPr sz="800" spc="500" dirty="0">
                <a:latin typeface="Arial MT"/>
                <a:cs typeface="Arial MT"/>
              </a:rPr>
              <a:t> </a:t>
            </a:r>
            <a:r>
              <a:rPr sz="800" spc="-60" dirty="0">
                <a:latin typeface="Arial MT"/>
                <a:cs typeface="Arial MT"/>
              </a:rPr>
              <a:t>PASUBIO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-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FINONCHIO</a:t>
            </a:r>
            <a:endParaRPr sz="800">
              <a:latin typeface="Arial MT"/>
              <a:cs typeface="Arial MT"/>
            </a:endParaRPr>
          </a:p>
          <a:p>
            <a:pPr marL="433705" marR="113664" indent="-1270">
              <a:lnSpc>
                <a:spcPts val="790"/>
              </a:lnSpc>
              <a:spcBef>
                <a:spcPts val="595"/>
              </a:spcBef>
            </a:pPr>
            <a:r>
              <a:rPr sz="800" spc="-65" dirty="0">
                <a:latin typeface="Arial MT"/>
                <a:cs typeface="Arial MT"/>
              </a:rPr>
              <a:t>ALTOPIANO</a:t>
            </a:r>
            <a:r>
              <a:rPr sz="800" spc="60" dirty="0">
                <a:latin typeface="Arial MT"/>
                <a:cs typeface="Arial MT"/>
              </a:rPr>
              <a:t> </a:t>
            </a:r>
            <a:r>
              <a:rPr sz="800" spc="-70" dirty="0">
                <a:latin typeface="Arial MT"/>
                <a:cs typeface="Arial MT"/>
              </a:rPr>
              <a:t>LAVARONE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-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5" dirty="0">
                <a:latin typeface="Arial MT"/>
                <a:cs typeface="Arial MT"/>
              </a:rPr>
              <a:t>VÊZZENA</a:t>
            </a:r>
            <a:r>
              <a:rPr sz="800" spc="500" dirty="0">
                <a:latin typeface="Arial MT"/>
                <a:cs typeface="Arial MT"/>
              </a:rPr>
              <a:t> </a:t>
            </a:r>
            <a:r>
              <a:rPr sz="800" spc="-70" dirty="0">
                <a:latin typeface="Arial MT"/>
                <a:cs typeface="Arial MT"/>
              </a:rPr>
              <a:t>CIMA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DODICI</a:t>
            </a:r>
            <a:endParaRPr sz="800">
              <a:latin typeface="Arial MT"/>
              <a:cs typeface="Arial MT"/>
            </a:endParaRPr>
          </a:p>
          <a:p>
            <a:pPr marL="432434" marR="589280" indent="-1270">
              <a:lnSpc>
                <a:spcPct val="142500"/>
              </a:lnSpc>
            </a:pPr>
            <a:r>
              <a:rPr sz="800" spc="-25" dirty="0">
                <a:latin typeface="Arial MT"/>
                <a:cs typeface="Arial MT"/>
              </a:rPr>
              <a:t>LAGORAI</a:t>
            </a:r>
            <a:r>
              <a:rPr sz="800" spc="295" dirty="0">
                <a:latin typeface="Arial MT"/>
                <a:cs typeface="Arial MT"/>
              </a:rPr>
              <a:t> </a:t>
            </a:r>
            <a:r>
              <a:rPr sz="800" spc="-70" dirty="0">
                <a:latin typeface="Arial MT"/>
                <a:cs typeface="Arial MT"/>
              </a:rPr>
              <a:t>CIMA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40" dirty="0">
                <a:latin typeface="Arial MT"/>
                <a:cs typeface="Arial MT"/>
              </a:rPr>
              <a:t>D</a:t>
            </a:r>
            <a:r>
              <a:rPr sz="800" spc="-80" dirty="0">
                <a:latin typeface="Arial MT"/>
                <a:cs typeface="Arial MT"/>
              </a:rPr>
              <a:t> </a:t>
            </a:r>
            <a:r>
              <a:rPr sz="800" spc="-65" dirty="0">
                <a:latin typeface="Arial MT"/>
                <a:cs typeface="Arial MT"/>
              </a:rPr>
              <a:t>ASTA</a:t>
            </a:r>
            <a:r>
              <a:rPr sz="800" spc="500" dirty="0">
                <a:latin typeface="Arial MT"/>
                <a:cs typeface="Arial MT"/>
              </a:rPr>
              <a:t> </a:t>
            </a:r>
            <a:r>
              <a:rPr sz="800" spc="-55" dirty="0">
                <a:latin typeface="Arial MT"/>
                <a:cs typeface="Arial MT"/>
              </a:rPr>
              <a:t>VIGOLANA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70" dirty="0">
                <a:solidFill>
                  <a:srgbClr val="696969"/>
                </a:solidFill>
                <a:latin typeface="Arial MT"/>
                <a:cs typeface="Arial MT"/>
              </a:rPr>
              <a:t>-</a:t>
            </a:r>
            <a:r>
              <a:rPr sz="800" spc="-30" dirty="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MARZÕLA</a:t>
            </a:r>
            <a:endParaRPr sz="800">
              <a:latin typeface="Arial MT"/>
              <a:cs typeface="Arial MT"/>
            </a:endParaRPr>
          </a:p>
          <a:p>
            <a:pPr marL="434340">
              <a:lnSpc>
                <a:spcPts val="780"/>
              </a:lnSpc>
            </a:pPr>
            <a:r>
              <a:rPr sz="750" spc="-20" dirty="0">
                <a:latin typeface="Arial MT"/>
                <a:cs typeface="Arial MT"/>
              </a:rPr>
              <a:t>CALISIO</a:t>
            </a:r>
            <a:r>
              <a:rPr sz="750" spc="15" dirty="0"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3B3B3B"/>
                </a:solidFill>
                <a:latin typeface="Arial MT"/>
                <a:cs typeface="Arial MT"/>
              </a:rPr>
              <a:t>-</a:t>
            </a:r>
            <a:r>
              <a:rPr sz="750" spc="-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MONTI</a:t>
            </a:r>
            <a:r>
              <a:rPr sz="750" dirty="0">
                <a:latin typeface="Arial MT"/>
                <a:cs typeface="Arial MT"/>
              </a:rPr>
              <a:t> DI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CEMBRA</a:t>
            </a:r>
            <a:endParaRPr sz="750">
              <a:latin typeface="Arial MT"/>
              <a:cs typeface="Arial MT"/>
            </a:endParaRPr>
          </a:p>
          <a:p>
            <a:pPr marL="434340">
              <a:lnSpc>
                <a:spcPct val="100000"/>
              </a:lnSpc>
              <a:spcBef>
                <a:spcPts val="470"/>
              </a:spcBef>
            </a:pPr>
            <a:r>
              <a:rPr sz="750" spc="-20" dirty="0">
                <a:latin typeface="Arial MT"/>
                <a:cs typeface="Arial MT"/>
              </a:rPr>
              <a:t>CORNACCI</a:t>
            </a:r>
            <a:r>
              <a:rPr sz="750" spc="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-</a:t>
            </a:r>
            <a:r>
              <a:rPr sz="750" spc="-25" dirty="0">
                <a:latin typeface="Arial MT"/>
                <a:cs typeface="Arial MT"/>
              </a:rPr>
              <a:t> LATEMAR</a:t>
            </a:r>
            <a:r>
              <a:rPr sz="750" spc="5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-</a:t>
            </a:r>
            <a:r>
              <a:rPr sz="750" spc="-10" dirty="0"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CATINACCIO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9252" y="5171590"/>
            <a:ext cx="2355850" cy="52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  <a:tabLst>
                <a:tab pos="306705" algn="l"/>
                <a:tab pos="1296035" algn="l"/>
              </a:tabLst>
            </a:pPr>
            <a:r>
              <a:rPr sz="2450" spc="-1120" dirty="0">
                <a:latin typeface="Arial MT"/>
                <a:cs typeface="Arial MT"/>
              </a:rPr>
              <a:t>6</a:t>
            </a:r>
            <a:r>
              <a:rPr sz="2450" dirty="0">
                <a:latin typeface="Arial MT"/>
                <a:cs typeface="Arial MT"/>
              </a:rPr>
              <a:t>	</a:t>
            </a:r>
            <a:r>
              <a:rPr sz="1200" spc="60" baseline="90277" dirty="0">
                <a:latin typeface="Arial MT"/>
                <a:cs typeface="Arial MT"/>
              </a:rPr>
              <a:t>SASSOLUNG</a:t>
            </a:r>
            <a:r>
              <a:rPr sz="1200" spc="-3562" baseline="90277" dirty="0">
                <a:latin typeface="Arial MT"/>
                <a:cs typeface="Arial MT"/>
              </a:rPr>
              <a:t>O</a:t>
            </a:r>
            <a:r>
              <a:rPr sz="750" spc="40" dirty="0">
                <a:latin typeface="Arial MT"/>
                <a:cs typeface="Arial MT"/>
              </a:rPr>
              <a:t>MARMOLAD</a:t>
            </a:r>
            <a:r>
              <a:rPr sz="750" spc="-5250" dirty="0">
                <a:latin typeface="Arial MT"/>
                <a:cs typeface="Arial MT"/>
              </a:rPr>
              <a:t>A</a:t>
            </a:r>
            <a:r>
              <a:rPr sz="750" spc="-2550" dirty="0">
                <a:latin typeface="Arial MT"/>
                <a:cs typeface="Arial MT"/>
              </a:rPr>
              <a:t>-</a:t>
            </a:r>
            <a:r>
              <a:rPr sz="750" spc="-25" dirty="0">
                <a:latin typeface="Arial MT"/>
                <a:cs typeface="Arial MT"/>
              </a:rPr>
              <a:t>SELLA</a:t>
            </a:r>
            <a:r>
              <a:rPr sz="750" dirty="0">
                <a:latin typeface="Arial MT"/>
                <a:cs typeface="Arial MT"/>
              </a:rPr>
              <a:t>	</a:t>
            </a:r>
            <a:r>
              <a:rPr sz="750" spc="10" dirty="0">
                <a:latin typeface="Arial MT"/>
                <a:cs typeface="Arial MT"/>
              </a:rPr>
              <a:t>-</a:t>
            </a:r>
            <a:r>
              <a:rPr sz="750" spc="-5" dirty="0">
                <a:latin typeface="Arial MT"/>
                <a:cs typeface="Arial MT"/>
              </a:rPr>
              <a:t> </a:t>
            </a:r>
            <a:r>
              <a:rPr sz="750" spc="-25" dirty="0">
                <a:latin typeface="Arial MT"/>
                <a:cs typeface="Arial MT"/>
              </a:rPr>
              <a:t>COLAC</a:t>
            </a:r>
            <a:r>
              <a:rPr sz="750" spc="60" dirty="0"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-</a:t>
            </a:r>
            <a:r>
              <a:rPr sz="750" spc="30" dirty="0">
                <a:latin typeface="Arial MT"/>
                <a:cs typeface="Arial MT"/>
              </a:rPr>
              <a:t> </a:t>
            </a:r>
            <a:r>
              <a:rPr sz="750" spc="-30" dirty="0">
                <a:latin typeface="Arial MT"/>
                <a:cs typeface="Arial MT"/>
              </a:rPr>
              <a:t>BUFFAURE</a:t>
            </a:r>
            <a:r>
              <a:rPr sz="750" spc="40" dirty="0">
                <a:latin typeface="Arial MT"/>
                <a:cs typeface="Arial MT"/>
              </a:rPr>
              <a:t> </a:t>
            </a:r>
            <a:r>
              <a:rPr sz="750" spc="10" dirty="0">
                <a:latin typeface="Arial MT"/>
                <a:cs typeface="Arial MT"/>
              </a:rPr>
              <a:t>-</a:t>
            </a:r>
            <a:endParaRPr sz="750">
              <a:latin typeface="Arial MT"/>
              <a:cs typeface="Arial MT"/>
            </a:endParaRPr>
          </a:p>
          <a:p>
            <a:pPr marL="304165">
              <a:lnSpc>
                <a:spcPts val="700"/>
              </a:lnSpc>
            </a:pPr>
            <a:r>
              <a:rPr sz="750" spc="-20" dirty="0">
                <a:latin typeface="Arial MT"/>
                <a:cs typeface="Arial MT"/>
              </a:rPr>
              <a:t>MONZONI</a:t>
            </a:r>
            <a:r>
              <a:rPr sz="750" spc="20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BOCCHE</a:t>
            </a:r>
            <a:endParaRPr sz="750">
              <a:latin typeface="Arial MT"/>
              <a:cs typeface="Arial MT"/>
            </a:endParaRPr>
          </a:p>
          <a:p>
            <a:pPr marL="304165" marR="436880" indent="-635">
              <a:lnSpc>
                <a:spcPts val="840"/>
              </a:lnSpc>
              <a:spcBef>
                <a:spcPts val="495"/>
              </a:spcBef>
            </a:pPr>
            <a:r>
              <a:rPr sz="750" spc="-25" dirty="0">
                <a:latin typeface="Arial MT"/>
                <a:cs typeface="Arial MT"/>
              </a:rPr>
              <a:t>PALE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DI</a:t>
            </a:r>
            <a:r>
              <a:rPr sz="750" spc="-5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SAN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MARTINO</a:t>
            </a:r>
            <a:r>
              <a:rPr sz="750" spc="60" dirty="0"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363636"/>
                </a:solidFill>
                <a:latin typeface="Arial MT"/>
                <a:cs typeface="Arial MT"/>
              </a:rPr>
              <a:t>-</a:t>
            </a:r>
            <a:r>
              <a:rPr sz="750" spc="-1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CIMONECA </a:t>
            </a:r>
            <a:r>
              <a:rPr sz="750" dirty="0">
                <a:latin typeface="Arial MT"/>
                <a:cs typeface="Arial MT"/>
              </a:rPr>
              <a:t>LE</a:t>
            </a:r>
            <a:r>
              <a:rPr sz="750" spc="-5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VETTE FELTRINE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32202" y="5826231"/>
            <a:ext cx="195961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Arial MT"/>
                <a:cs typeface="Arial MT"/>
              </a:rPr>
              <a:t>Settori</a:t>
            </a:r>
            <a:r>
              <a:rPr sz="950" spc="1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ad </a:t>
            </a:r>
            <a:r>
              <a:rPr sz="950" spc="-25" dirty="0">
                <a:latin typeface="Arial MT"/>
                <a:cs typeface="Arial MT"/>
              </a:rPr>
              <a:t>OVEST</a:t>
            </a:r>
            <a:r>
              <a:rPr sz="950" spc="5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del</a:t>
            </a:r>
            <a:r>
              <a:rPr sz="950" spc="5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Fiume</a:t>
            </a:r>
            <a:r>
              <a:rPr sz="950" spc="4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Adige: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0618" y="5972379"/>
            <a:ext cx="1758314" cy="12553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22885" marR="230504" indent="-210820">
              <a:lnSpc>
                <a:spcPct val="144500"/>
              </a:lnSpc>
              <a:spcBef>
                <a:spcPts val="70"/>
              </a:spcBef>
              <a:tabLst>
                <a:tab pos="225425" algn="l"/>
              </a:tabLst>
            </a:pPr>
            <a:r>
              <a:rPr sz="750" spc="-25" dirty="0">
                <a:latin typeface="Arial MT"/>
                <a:cs typeface="Arial MT"/>
              </a:rPr>
              <a:t>1.</a:t>
            </a:r>
            <a:r>
              <a:rPr sz="750" dirty="0">
                <a:latin typeface="Arial MT"/>
                <a:cs typeface="Arial MT"/>
              </a:rPr>
              <a:t>		</a:t>
            </a:r>
            <a:r>
              <a:rPr sz="750" spc="-20" dirty="0">
                <a:latin typeface="Arial MT"/>
                <a:cs typeface="Arial MT"/>
              </a:rPr>
              <a:t>CEVEDALE</a:t>
            </a:r>
            <a:r>
              <a:rPr sz="750" spc="5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-</a:t>
            </a:r>
            <a:r>
              <a:rPr sz="750" spc="-3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LE</a:t>
            </a:r>
            <a:r>
              <a:rPr sz="750" spc="-30" dirty="0"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MADDALENE</a:t>
            </a:r>
            <a:r>
              <a:rPr sz="750" spc="500" dirty="0">
                <a:latin typeface="Arial MT"/>
                <a:cs typeface="Arial MT"/>
              </a:rPr>
              <a:t> </a:t>
            </a:r>
            <a:r>
              <a:rPr sz="800" spc="-60" dirty="0">
                <a:latin typeface="Arial MT"/>
                <a:cs typeface="Arial MT"/>
              </a:rPr>
              <a:t>ADAMELLO</a:t>
            </a:r>
            <a:r>
              <a:rPr sz="800" spc="5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-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PRESENELLA </a:t>
            </a:r>
            <a:r>
              <a:rPr sz="750" spc="-25" dirty="0">
                <a:latin typeface="Arial MT"/>
                <a:cs typeface="Arial MT"/>
              </a:rPr>
              <a:t>DOLOMITI</a:t>
            </a:r>
            <a:r>
              <a:rPr sz="750" spc="6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DI</a:t>
            </a:r>
            <a:r>
              <a:rPr sz="750" spc="-10" dirty="0">
                <a:latin typeface="Arial MT"/>
                <a:cs typeface="Arial MT"/>
              </a:rPr>
              <a:t> BRENTA</a:t>
            </a:r>
            <a:endParaRPr sz="750">
              <a:latin typeface="Arial MT"/>
              <a:cs typeface="Arial MT"/>
            </a:endParaRPr>
          </a:p>
          <a:p>
            <a:pPr marL="15240">
              <a:lnSpc>
                <a:spcPct val="100000"/>
              </a:lnSpc>
              <a:spcBef>
                <a:spcPts val="465"/>
              </a:spcBef>
              <a:tabLst>
                <a:tab pos="224154" algn="l"/>
              </a:tabLst>
            </a:pPr>
            <a:r>
              <a:rPr sz="750" spc="-25" dirty="0">
                <a:latin typeface="Arial MT"/>
                <a:cs typeface="Arial MT"/>
              </a:rPr>
              <a:t>4.</a:t>
            </a:r>
            <a:r>
              <a:rPr sz="750" dirty="0">
                <a:latin typeface="Arial MT"/>
                <a:cs typeface="Arial MT"/>
              </a:rPr>
              <a:t>	</a:t>
            </a:r>
            <a:r>
              <a:rPr sz="750" spc="-10" dirty="0">
                <a:latin typeface="Arial MT"/>
                <a:cs typeface="Arial MT"/>
              </a:rPr>
              <a:t>ALPI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DI</a:t>
            </a:r>
            <a:r>
              <a:rPr sz="750" spc="-3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LEDRO</a:t>
            </a:r>
            <a:r>
              <a:rPr sz="750" spc="2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-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BRENTO/CASALE</a:t>
            </a:r>
            <a:endParaRPr sz="750">
              <a:latin typeface="Arial MT"/>
              <a:cs typeface="Arial MT"/>
            </a:endParaRPr>
          </a:p>
          <a:p>
            <a:pPr marL="225425" marR="215265" indent="-2540">
              <a:lnSpc>
                <a:spcPts val="840"/>
              </a:lnSpc>
              <a:spcBef>
                <a:spcPts val="525"/>
              </a:spcBef>
            </a:pPr>
            <a:r>
              <a:rPr sz="750" spc="-20" dirty="0">
                <a:latin typeface="Arial MT"/>
                <a:cs typeface="Arial MT"/>
              </a:rPr>
              <a:t>MACAIÓN</a:t>
            </a:r>
            <a:r>
              <a:rPr sz="750" spc="20" dirty="0"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313131"/>
                </a:solidFill>
                <a:latin typeface="Arial MT"/>
                <a:cs typeface="Arial MT"/>
              </a:rPr>
              <a:t>-</a:t>
            </a:r>
            <a:r>
              <a:rPr sz="750" spc="10" dirty="0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PÉNEGAL</a:t>
            </a:r>
            <a:r>
              <a:rPr sz="750" spc="-10" dirty="0"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383838"/>
                </a:solidFill>
                <a:latin typeface="Arial MT"/>
                <a:cs typeface="Arial MT"/>
              </a:rPr>
              <a:t>-</a:t>
            </a:r>
            <a:r>
              <a:rPr sz="750" spc="-25" dirty="0">
                <a:solidFill>
                  <a:srgbClr val="383838"/>
                </a:solidFill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ROEN</a:t>
            </a:r>
            <a:r>
              <a:rPr sz="750" spc="-10" dirty="0">
                <a:latin typeface="Arial MT"/>
                <a:cs typeface="Arial MT"/>
              </a:rPr>
              <a:t> CIME</a:t>
            </a:r>
            <a:r>
              <a:rPr sz="750" spc="-2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DI</a:t>
            </a:r>
            <a:r>
              <a:rPr sz="750" spc="-50" dirty="0"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VIGO</a:t>
            </a:r>
            <a:endParaRPr sz="750">
              <a:latin typeface="Arial MT"/>
              <a:cs typeface="Arial MT"/>
            </a:endParaRPr>
          </a:p>
          <a:p>
            <a:pPr marL="222250" marR="138430" indent="-210185">
              <a:lnSpc>
                <a:spcPts val="790"/>
              </a:lnSpc>
              <a:spcBef>
                <a:spcPts val="565"/>
              </a:spcBef>
              <a:tabLst>
                <a:tab pos="222250" algn="l"/>
              </a:tabLst>
            </a:pPr>
            <a:r>
              <a:rPr sz="800" spc="-25" dirty="0">
                <a:solidFill>
                  <a:srgbClr val="2D2D2D"/>
                </a:solidFill>
                <a:latin typeface="Arial MT"/>
                <a:cs typeface="Arial MT"/>
              </a:rPr>
              <a:t>6.</a:t>
            </a:r>
            <a:r>
              <a:rPr sz="800" dirty="0">
                <a:solidFill>
                  <a:srgbClr val="2D2D2D"/>
                </a:solidFill>
                <a:latin typeface="Arial MT"/>
                <a:cs typeface="Arial MT"/>
              </a:rPr>
              <a:t>	</a:t>
            </a:r>
            <a:r>
              <a:rPr sz="800" spc="-65" dirty="0">
                <a:latin typeface="Arial MT"/>
                <a:cs typeface="Arial MT"/>
              </a:rPr>
              <a:t>PAGANELLA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696969"/>
                </a:solidFill>
                <a:latin typeface="Arial MT"/>
                <a:cs typeface="Arial MT"/>
              </a:rPr>
              <a:t>-</a:t>
            </a:r>
            <a:r>
              <a:rPr sz="800" spc="-55" dirty="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sz="800" spc="-60" dirty="0">
                <a:latin typeface="Arial MT"/>
                <a:cs typeface="Arial MT"/>
              </a:rPr>
              <a:t>BONDONE/STIVO</a:t>
            </a:r>
            <a:r>
              <a:rPr sz="800" spc="500" dirty="0">
                <a:latin typeface="Arial MT"/>
                <a:cs typeface="Arial MT"/>
              </a:rPr>
              <a:t> </a:t>
            </a:r>
            <a:r>
              <a:rPr sz="800" spc="-60" dirty="0">
                <a:latin typeface="Arial MT"/>
                <a:cs typeface="Arial MT"/>
              </a:rPr>
              <a:t>MONTE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BALDO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45097" y="4010662"/>
            <a:ext cx="69151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 MT"/>
                <a:cs typeface="Arial MT"/>
              </a:rPr>
              <a:t>itinerari</a:t>
            </a:r>
            <a:r>
              <a:rPr sz="700" spc="7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100/199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44255" y="4229638"/>
            <a:ext cx="691515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800" spc="-35" dirty="0">
                <a:latin typeface="Arial MT"/>
                <a:cs typeface="Arial MT"/>
              </a:rPr>
              <a:t>itinerari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45" dirty="0">
                <a:latin typeface="Arial MT"/>
                <a:cs typeface="Arial MT"/>
              </a:rPr>
              <a:t>200/299</a:t>
            </a:r>
            <a:r>
              <a:rPr sz="800" spc="500" dirty="0">
                <a:latin typeface="Arial MT"/>
                <a:cs typeface="Arial MT"/>
              </a:rPr>
              <a:t> </a:t>
            </a:r>
            <a:r>
              <a:rPr sz="800" spc="-35" dirty="0">
                <a:latin typeface="Arial MT"/>
                <a:cs typeface="Arial MT"/>
              </a:rPr>
              <a:t>itinerari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45" dirty="0">
                <a:latin typeface="Arial MT"/>
                <a:cs typeface="Arial MT"/>
              </a:rPr>
              <a:t>300/399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44255" y="4726525"/>
            <a:ext cx="6921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Arial MT"/>
                <a:cs typeface="Arial MT"/>
              </a:rPr>
              <a:t>itinerari</a:t>
            </a:r>
            <a:r>
              <a:rPr sz="800" spc="30" dirty="0">
                <a:latin typeface="Arial MT"/>
                <a:cs typeface="Arial MT"/>
              </a:rPr>
              <a:t> </a:t>
            </a:r>
            <a:r>
              <a:rPr sz="800" spc="-30" dirty="0">
                <a:latin typeface="Arial MT"/>
                <a:cs typeface="Arial MT"/>
              </a:rPr>
              <a:t>400/499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45097" y="5016630"/>
            <a:ext cx="69215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 MT"/>
                <a:cs typeface="Arial MT"/>
              </a:rPr>
              <a:t>itinerari</a:t>
            </a:r>
            <a:r>
              <a:rPr sz="700" spc="4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:›00/599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44676" y="5284634"/>
            <a:ext cx="69215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0" dirty="0">
                <a:latin typeface="Arial MT"/>
                <a:cs typeface="Arial MT"/>
              </a:rPr>
              <a:t>itinerari</a:t>
            </a:r>
            <a:r>
              <a:rPr sz="750" spc="3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600/699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44676" y="5558989"/>
            <a:ext cx="69088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latin typeface="Arial MT"/>
                <a:cs typeface="Arial MT"/>
              </a:rPr>
              <a:t>itinerari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700/799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25965" y="5961122"/>
            <a:ext cx="717550" cy="714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40900"/>
              </a:lnSpc>
              <a:spcBef>
                <a:spcPts val="114"/>
              </a:spcBef>
            </a:pPr>
            <a:r>
              <a:rPr sz="800" spc="-40" dirty="0">
                <a:latin typeface="Arial MT"/>
                <a:cs typeface="Arial MT"/>
              </a:rPr>
              <a:t>itinerari</a:t>
            </a:r>
            <a:r>
              <a:rPr sz="800" spc="30" dirty="0"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3B3B3B"/>
                </a:solidFill>
                <a:latin typeface="Arial MT"/>
                <a:cs typeface="Arial MT"/>
              </a:rPr>
              <a:t>1</a:t>
            </a:r>
            <a:r>
              <a:rPr sz="800" spc="-10" dirty="0">
                <a:latin typeface="Arial MT"/>
                <a:cs typeface="Arial MT"/>
              </a:rPr>
              <a:t>00/199 </a:t>
            </a:r>
            <a:r>
              <a:rPr sz="800" spc="-35" dirty="0">
                <a:latin typeface="Arial MT"/>
                <a:cs typeface="Arial MT"/>
              </a:rPr>
              <a:t>itinerari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200/299 </a:t>
            </a:r>
            <a:r>
              <a:rPr sz="800" spc="-35" dirty="0">
                <a:latin typeface="Arial MT"/>
                <a:cs typeface="Arial MT"/>
              </a:rPr>
              <a:t>itinerari</a:t>
            </a:r>
            <a:r>
              <a:rPr sz="800" spc="-10" dirty="0">
                <a:latin typeface="Arial MT"/>
                <a:cs typeface="Arial MT"/>
              </a:rPr>
              <a:t> 300/399 </a:t>
            </a:r>
            <a:r>
              <a:rPr sz="800" spc="-35" dirty="0">
                <a:latin typeface="Arial MT"/>
                <a:cs typeface="Arial MT"/>
              </a:rPr>
              <a:t>itinerari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400/499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26387" y="6811876"/>
            <a:ext cx="68707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latin typeface="Arial MT"/>
                <a:cs typeface="Arial MT"/>
              </a:rPr>
              <a:t>itinerari</a:t>
            </a:r>
            <a:r>
              <a:rPr sz="750" spc="1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500/599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26387" y="7089279"/>
            <a:ext cx="68834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latin typeface="Arial MT"/>
                <a:cs typeface="Arial MT"/>
              </a:rPr>
              <a:t>itinerari</a:t>
            </a:r>
            <a:r>
              <a:rPr sz="750" spc="-30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600/699</a:t>
            </a:r>
            <a:endParaRPr sz="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395637"/>
            <a:ext cx="8503196" cy="68400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64" y="79471"/>
            <a:ext cx="3374390" cy="12617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spc="-10" dirty="0"/>
              <a:t>Infrastrutture </a:t>
            </a:r>
            <a:r>
              <a:rPr dirty="0"/>
              <a:t>i</a:t>
            </a:r>
            <a:r>
              <a:rPr spc="-10" dirty="0"/>
              <a:t> rifugi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870463"/>
            <a:ext cx="27108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00"/>
              </a:spcBef>
              <a:buClr>
                <a:srgbClr val="03607A"/>
              </a:buClr>
              <a:buSzPct val="45000"/>
              <a:buFont typeface="Lucida Sans Unicode"/>
              <a:buChar char="●"/>
              <a:tabLst>
                <a:tab pos="336550" algn="l"/>
              </a:tabLst>
            </a:pPr>
            <a:r>
              <a:rPr sz="3000" dirty="0">
                <a:latin typeface="Arial MT"/>
                <a:cs typeface="Arial MT"/>
              </a:rPr>
              <a:t>Proprietà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0" dirty="0">
                <a:latin typeface="Arial MT"/>
                <a:cs typeface="Arial MT"/>
              </a:rPr>
              <a:t>SAT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855" y="3014910"/>
            <a:ext cx="163830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5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9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855" y="3525755"/>
            <a:ext cx="163830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5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9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855" y="2363461"/>
            <a:ext cx="8388350" cy="192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080" indent="-324485">
              <a:lnSpc>
                <a:spcPct val="128899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2925" spc="82" baseline="128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2925" baseline="12820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600" dirty="0">
                <a:latin typeface="Arial MT"/>
                <a:cs typeface="Arial MT"/>
              </a:rPr>
              <a:t>34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rifugi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(il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23%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sul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totale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rifugi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presenti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Trentino) </a:t>
            </a:r>
            <a:r>
              <a:rPr sz="2600" dirty="0">
                <a:latin typeface="Arial MT"/>
                <a:cs typeface="Arial MT"/>
              </a:rPr>
              <a:t>4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capanne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sociali</a:t>
            </a:r>
            <a:endParaRPr sz="2600">
              <a:latin typeface="Arial MT"/>
              <a:cs typeface="Arial MT"/>
            </a:endParaRPr>
          </a:p>
          <a:p>
            <a:pPr marL="336550" marR="439420">
              <a:lnSpc>
                <a:spcPts val="2910"/>
              </a:lnSpc>
              <a:spcBef>
                <a:spcPts val="1175"/>
              </a:spcBef>
            </a:pPr>
            <a:r>
              <a:rPr sz="2600" dirty="0">
                <a:latin typeface="Arial MT"/>
                <a:cs typeface="Arial MT"/>
              </a:rPr>
              <a:t>14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bivacchi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(il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32%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sul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totale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dei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bivacchi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presenti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in </a:t>
            </a:r>
            <a:r>
              <a:rPr sz="2600" spc="-10" dirty="0">
                <a:latin typeface="Arial MT"/>
                <a:cs typeface="Arial MT"/>
              </a:rPr>
              <a:t>Trentino)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865" y="4493788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1854" y="4374623"/>
            <a:ext cx="6940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I</a:t>
            </a:r>
            <a:r>
              <a:rPr sz="3000" spc="-8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rifugi</a:t>
            </a:r>
            <a:r>
              <a:rPr sz="3000" spc="-7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del</a:t>
            </a:r>
            <a:r>
              <a:rPr sz="3000" spc="-1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Trentino</a:t>
            </a:r>
            <a:r>
              <a:rPr sz="3000" spc="-7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(totali</a:t>
            </a:r>
            <a:r>
              <a:rPr sz="3000" spc="-7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1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Trentino</a:t>
            </a:r>
            <a:r>
              <a:rPr sz="3000" spc="-7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146)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9855" y="5519071"/>
            <a:ext cx="163830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5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9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9855" y="6029916"/>
            <a:ext cx="163830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5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9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855" y="4867622"/>
            <a:ext cx="3675379" cy="155829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36550" algn="l"/>
              </a:tabLst>
            </a:pPr>
            <a:r>
              <a:rPr sz="2925" spc="82" baseline="128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2925" baseline="12820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600" dirty="0">
                <a:latin typeface="Arial MT"/>
                <a:cs typeface="Arial MT"/>
              </a:rPr>
              <a:t>78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rifugi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alpini</a:t>
            </a:r>
            <a:endParaRPr sz="2600">
              <a:latin typeface="Arial MT"/>
              <a:cs typeface="Arial MT"/>
            </a:endParaRPr>
          </a:p>
          <a:p>
            <a:pPr marL="336550">
              <a:lnSpc>
                <a:spcPct val="100000"/>
              </a:lnSpc>
              <a:spcBef>
                <a:spcPts val="905"/>
              </a:spcBef>
            </a:pPr>
            <a:r>
              <a:rPr sz="2600" dirty="0">
                <a:latin typeface="Arial MT"/>
                <a:cs typeface="Arial MT"/>
              </a:rPr>
              <a:t>68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rifugi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escursionistici</a:t>
            </a:r>
            <a:endParaRPr sz="2600">
              <a:latin typeface="Arial MT"/>
              <a:cs typeface="Arial MT"/>
            </a:endParaRPr>
          </a:p>
          <a:p>
            <a:pPr marL="336550">
              <a:lnSpc>
                <a:spcPct val="100000"/>
              </a:lnSpc>
              <a:spcBef>
                <a:spcPts val="900"/>
              </a:spcBef>
            </a:pPr>
            <a:r>
              <a:rPr sz="2600" dirty="0">
                <a:latin typeface="Arial MT"/>
                <a:cs typeface="Arial MT"/>
              </a:rPr>
              <a:t>43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bivacchi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865" y="6628950"/>
            <a:ext cx="1612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854" y="6509786"/>
            <a:ext cx="66878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Apertura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obbligatoria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20/06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20/09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64" y="79471"/>
            <a:ext cx="3374390" cy="12617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spc="-10" dirty="0"/>
              <a:t>Infrastrutture </a:t>
            </a:r>
            <a:r>
              <a:rPr dirty="0"/>
              <a:t>i</a:t>
            </a:r>
            <a:r>
              <a:rPr spc="-10" dirty="0"/>
              <a:t> rifugi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995024"/>
            <a:ext cx="170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4887627"/>
            <a:ext cx="170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854" y="1869028"/>
            <a:ext cx="8638540" cy="476186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440"/>
              </a:spcBef>
            </a:pPr>
            <a:r>
              <a:rPr sz="3150" dirty="0">
                <a:latin typeface="Arial MT"/>
                <a:cs typeface="Arial MT"/>
              </a:rPr>
              <a:t>Il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rifugio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è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una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struttura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alpina,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creata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per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dar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spc="-25" dirty="0">
                <a:latin typeface="Arial MT"/>
                <a:cs typeface="Arial MT"/>
              </a:rPr>
              <a:t>un </a:t>
            </a:r>
            <a:r>
              <a:rPr sz="3150" dirty="0">
                <a:latin typeface="Arial MT"/>
                <a:cs typeface="Arial MT"/>
              </a:rPr>
              <a:t>punto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d’appoggio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ad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escursionisti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ed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alpinisti, </a:t>
            </a:r>
            <a:r>
              <a:rPr sz="3150" dirty="0">
                <a:latin typeface="Arial MT"/>
                <a:cs typeface="Arial MT"/>
              </a:rPr>
              <a:t>offrendo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un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servizio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ristorazione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spc="-60" dirty="0">
                <a:latin typeface="Arial MT"/>
                <a:cs typeface="Arial MT"/>
              </a:rPr>
              <a:t>e </a:t>
            </a:r>
            <a:r>
              <a:rPr sz="3150" dirty="0">
                <a:latin typeface="Arial MT"/>
                <a:cs typeface="Arial MT"/>
              </a:rPr>
              <a:t>pernottamento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in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montagna,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ma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è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anche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spc="-25" dirty="0">
                <a:latin typeface="Arial MT"/>
                <a:cs typeface="Arial MT"/>
              </a:rPr>
              <a:t>un </a:t>
            </a:r>
            <a:r>
              <a:rPr sz="3150" dirty="0">
                <a:latin typeface="Arial MT"/>
                <a:cs typeface="Arial MT"/>
              </a:rPr>
              <a:t>presidio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del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territorio,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ambientale,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storico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spc="-25" dirty="0">
                <a:latin typeface="Arial MT"/>
                <a:cs typeface="Arial MT"/>
              </a:rPr>
              <a:t>ed </a:t>
            </a:r>
            <a:r>
              <a:rPr sz="3150" dirty="0">
                <a:latin typeface="Arial MT"/>
                <a:cs typeface="Arial MT"/>
              </a:rPr>
              <a:t>anche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culturale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importantissimo.</a:t>
            </a:r>
            <a:endParaRPr sz="3150">
              <a:latin typeface="Arial MT"/>
              <a:cs typeface="Arial MT"/>
            </a:endParaRPr>
          </a:p>
          <a:p>
            <a:pPr marL="12700" marR="99060">
              <a:lnSpc>
                <a:spcPts val="3560"/>
              </a:lnSpc>
              <a:spcBef>
                <a:spcPts val="1415"/>
              </a:spcBef>
            </a:pPr>
            <a:r>
              <a:rPr sz="3150" b="1" dirty="0">
                <a:latin typeface="Arial"/>
                <a:cs typeface="Arial"/>
              </a:rPr>
              <a:t>Presidiata,</a:t>
            </a:r>
            <a:r>
              <a:rPr sz="3150" b="1" spc="60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cioè</a:t>
            </a:r>
            <a:r>
              <a:rPr sz="3150" b="1" spc="65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custodita</a:t>
            </a:r>
            <a:r>
              <a:rPr sz="3150" b="1" spc="70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e</a:t>
            </a:r>
            <a:r>
              <a:rPr sz="3150" b="1" spc="70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gestita</a:t>
            </a:r>
            <a:r>
              <a:rPr sz="3150" b="1" spc="75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da</a:t>
            </a:r>
            <a:r>
              <a:rPr sz="3150" b="1" spc="70" dirty="0">
                <a:latin typeface="Arial"/>
                <a:cs typeface="Arial"/>
              </a:rPr>
              <a:t> </a:t>
            </a:r>
            <a:r>
              <a:rPr sz="3150" b="1" spc="-25" dirty="0">
                <a:latin typeface="Arial"/>
                <a:cs typeface="Arial"/>
              </a:rPr>
              <a:t>un </a:t>
            </a:r>
            <a:r>
              <a:rPr sz="3150" b="1" dirty="0">
                <a:latin typeface="Arial"/>
                <a:cs typeface="Arial"/>
              </a:rPr>
              <a:t>professionista</a:t>
            </a:r>
            <a:r>
              <a:rPr sz="3150" b="1" spc="85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chiamato</a:t>
            </a:r>
            <a:r>
              <a:rPr sz="3150" b="1" spc="100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rifugista</a:t>
            </a:r>
            <a:r>
              <a:rPr sz="3150" dirty="0">
                <a:latin typeface="Arial MT"/>
                <a:cs typeface="Arial MT"/>
              </a:rPr>
              <a:t>.</a:t>
            </a:r>
            <a:r>
              <a:rPr sz="3150" spc="9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Per</a:t>
            </a:r>
            <a:r>
              <a:rPr sz="3150" spc="9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tanti</a:t>
            </a:r>
            <a:r>
              <a:rPr sz="3150" spc="95" dirty="0">
                <a:latin typeface="Arial MT"/>
                <a:cs typeface="Arial MT"/>
              </a:rPr>
              <a:t> </a:t>
            </a:r>
            <a:r>
              <a:rPr sz="3150" spc="-25" dirty="0">
                <a:latin typeface="Arial MT"/>
                <a:cs typeface="Arial MT"/>
              </a:rPr>
              <a:t>di </a:t>
            </a:r>
            <a:r>
              <a:rPr sz="3150" dirty="0">
                <a:latin typeface="Arial MT"/>
                <a:cs typeface="Arial MT"/>
              </a:rPr>
              <a:t>loro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una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scelta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di</a:t>
            </a:r>
            <a:r>
              <a:rPr sz="3150" spc="5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vita,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un</a:t>
            </a:r>
            <a:r>
              <a:rPr sz="3150" spc="3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microcosmo</a:t>
            </a:r>
            <a:r>
              <a:rPr sz="3150" spc="40" dirty="0">
                <a:latin typeface="Arial MT"/>
                <a:cs typeface="Arial MT"/>
              </a:rPr>
              <a:t> </a:t>
            </a:r>
            <a:r>
              <a:rPr sz="3150" spc="-20" dirty="0">
                <a:latin typeface="Arial MT"/>
                <a:cs typeface="Arial MT"/>
              </a:rPr>
              <a:t>dove </a:t>
            </a:r>
            <a:r>
              <a:rPr sz="3150" dirty="0">
                <a:latin typeface="Arial MT"/>
                <a:cs typeface="Arial MT"/>
              </a:rPr>
              <a:t>vivere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</a:t>
            </a:r>
            <a:r>
              <a:rPr sz="3150" spc="3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lavorare.</a:t>
            </a:r>
            <a:endParaRPr sz="3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64" y="79471"/>
            <a:ext cx="3374390" cy="12617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spc="-10" dirty="0"/>
              <a:t>Infrastrutture </a:t>
            </a:r>
            <a:r>
              <a:rPr dirty="0"/>
              <a:t>i</a:t>
            </a:r>
            <a:r>
              <a:rPr spc="-10" dirty="0"/>
              <a:t> rifugi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2625020"/>
            <a:ext cx="170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4612583"/>
            <a:ext cx="170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/>
              <a:t>I</a:t>
            </a:r>
            <a:r>
              <a:rPr spc="20" dirty="0"/>
              <a:t> </a:t>
            </a:r>
            <a:r>
              <a:rPr dirty="0"/>
              <a:t>rifugi</a:t>
            </a:r>
            <a:r>
              <a:rPr spc="30" dirty="0"/>
              <a:t> </a:t>
            </a:r>
            <a:r>
              <a:rPr dirty="0"/>
              <a:t>si</a:t>
            </a:r>
            <a:r>
              <a:rPr spc="25" dirty="0"/>
              <a:t> </a:t>
            </a:r>
            <a:r>
              <a:rPr dirty="0"/>
              <a:t>dividono</a:t>
            </a:r>
            <a:r>
              <a:rPr spc="20" dirty="0"/>
              <a:t> </a:t>
            </a:r>
            <a:r>
              <a:rPr dirty="0"/>
              <a:t>in</a:t>
            </a:r>
            <a:r>
              <a:rPr spc="20" dirty="0"/>
              <a:t> </a:t>
            </a:r>
            <a:r>
              <a:rPr dirty="0"/>
              <a:t>due</a:t>
            </a:r>
            <a:r>
              <a:rPr spc="25" dirty="0"/>
              <a:t> </a:t>
            </a:r>
            <a:r>
              <a:rPr spc="-10" dirty="0"/>
              <a:t>tipi:</a:t>
            </a:r>
          </a:p>
          <a:p>
            <a:pPr marL="12700" marR="20955">
              <a:lnSpc>
                <a:spcPts val="3560"/>
              </a:lnSpc>
              <a:spcBef>
                <a:spcPts val="1485"/>
              </a:spcBef>
            </a:pPr>
            <a:r>
              <a:rPr b="1" dirty="0">
                <a:latin typeface="Arial"/>
                <a:cs typeface="Arial"/>
              </a:rPr>
              <a:t>Rifugi</a:t>
            </a:r>
            <a:r>
              <a:rPr b="1" spc="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alpini</a:t>
            </a:r>
            <a:r>
              <a:rPr dirty="0"/>
              <a:t>:</a:t>
            </a:r>
            <a:r>
              <a:rPr spc="70" dirty="0"/>
              <a:t> </a:t>
            </a:r>
            <a:r>
              <a:rPr dirty="0"/>
              <a:t>strutture</a:t>
            </a:r>
            <a:r>
              <a:rPr spc="60" dirty="0"/>
              <a:t> </a:t>
            </a:r>
            <a:r>
              <a:rPr dirty="0"/>
              <a:t>ricettive</a:t>
            </a:r>
            <a:r>
              <a:rPr spc="60" dirty="0"/>
              <a:t> </a:t>
            </a:r>
            <a:r>
              <a:rPr dirty="0"/>
              <a:t>che</a:t>
            </a:r>
            <a:r>
              <a:rPr spc="60" dirty="0"/>
              <a:t> </a:t>
            </a:r>
            <a:r>
              <a:rPr spc="-10" dirty="0"/>
              <a:t>assicurano </a:t>
            </a:r>
            <a:r>
              <a:rPr dirty="0"/>
              <a:t>presidio</a:t>
            </a:r>
            <a:r>
              <a:rPr spc="30" dirty="0"/>
              <a:t> </a:t>
            </a:r>
            <a:r>
              <a:rPr dirty="0"/>
              <a:t>di</a:t>
            </a:r>
            <a:r>
              <a:rPr spc="35" dirty="0"/>
              <a:t> </a:t>
            </a:r>
            <a:r>
              <a:rPr dirty="0"/>
              <a:t>sobria</a:t>
            </a:r>
            <a:r>
              <a:rPr spc="30" dirty="0"/>
              <a:t> </a:t>
            </a:r>
            <a:r>
              <a:rPr dirty="0"/>
              <a:t>ospitalità</a:t>
            </a:r>
            <a:r>
              <a:rPr spc="30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dirty="0"/>
              <a:t>zone</a:t>
            </a:r>
            <a:r>
              <a:rPr spc="25" dirty="0"/>
              <a:t> </a:t>
            </a:r>
            <a:r>
              <a:rPr dirty="0"/>
              <a:t>di</a:t>
            </a:r>
            <a:r>
              <a:rPr spc="35" dirty="0"/>
              <a:t> </a:t>
            </a:r>
            <a:r>
              <a:rPr spc="-10" dirty="0"/>
              <a:t>montagna, </a:t>
            </a:r>
            <a:r>
              <a:rPr dirty="0"/>
              <a:t>non</a:t>
            </a:r>
            <a:r>
              <a:rPr spc="25" dirty="0"/>
              <a:t> </a:t>
            </a:r>
            <a:r>
              <a:rPr dirty="0"/>
              <a:t>raggiungibili</a:t>
            </a:r>
            <a:r>
              <a:rPr spc="35" dirty="0"/>
              <a:t> </a:t>
            </a:r>
            <a:r>
              <a:rPr dirty="0"/>
              <a:t>da</a:t>
            </a:r>
            <a:r>
              <a:rPr spc="30" dirty="0"/>
              <a:t> </a:t>
            </a:r>
            <a:r>
              <a:rPr dirty="0"/>
              <a:t>strade</a:t>
            </a:r>
            <a:r>
              <a:rPr spc="30" dirty="0"/>
              <a:t> </a:t>
            </a:r>
            <a:r>
              <a:rPr dirty="0"/>
              <a:t>aperte</a:t>
            </a:r>
            <a:r>
              <a:rPr spc="30" dirty="0"/>
              <a:t> </a:t>
            </a:r>
            <a:r>
              <a:rPr dirty="0"/>
              <a:t>al</a:t>
            </a:r>
            <a:r>
              <a:rPr spc="35" dirty="0"/>
              <a:t> </a:t>
            </a:r>
            <a:r>
              <a:rPr spc="-10" dirty="0"/>
              <a:t>traffico ordinario.</a:t>
            </a:r>
          </a:p>
          <a:p>
            <a:pPr marL="12700" marR="5080">
              <a:lnSpc>
                <a:spcPts val="3560"/>
              </a:lnSpc>
              <a:spcBef>
                <a:spcPts val="1410"/>
              </a:spcBef>
            </a:pPr>
            <a:r>
              <a:rPr b="1" dirty="0">
                <a:latin typeface="Arial"/>
                <a:cs typeface="Arial"/>
              </a:rPr>
              <a:t>Rifugi</a:t>
            </a:r>
            <a:r>
              <a:rPr b="1" spc="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escursionistici</a:t>
            </a:r>
            <a:r>
              <a:rPr dirty="0"/>
              <a:t>:</a:t>
            </a:r>
            <a:r>
              <a:rPr spc="90" dirty="0"/>
              <a:t> </a:t>
            </a:r>
            <a:r>
              <a:rPr dirty="0"/>
              <a:t>strutture</a:t>
            </a:r>
            <a:r>
              <a:rPr spc="90" dirty="0"/>
              <a:t> </a:t>
            </a:r>
            <a:r>
              <a:rPr dirty="0"/>
              <a:t>ricettive</a:t>
            </a:r>
            <a:r>
              <a:rPr spc="80" dirty="0"/>
              <a:t> </a:t>
            </a:r>
            <a:r>
              <a:rPr dirty="0"/>
              <a:t>con</a:t>
            </a:r>
            <a:r>
              <a:rPr spc="85" dirty="0"/>
              <a:t> </a:t>
            </a:r>
            <a:r>
              <a:rPr spc="-25" dirty="0"/>
              <a:t>un </a:t>
            </a:r>
            <a:r>
              <a:rPr dirty="0"/>
              <a:t>accesso</a:t>
            </a:r>
            <a:r>
              <a:rPr spc="40" dirty="0"/>
              <a:t> </a:t>
            </a:r>
            <a:r>
              <a:rPr dirty="0"/>
              <a:t>attraverso</a:t>
            </a:r>
            <a:r>
              <a:rPr spc="40" dirty="0"/>
              <a:t> </a:t>
            </a:r>
            <a:r>
              <a:rPr dirty="0"/>
              <a:t>strada</a:t>
            </a:r>
            <a:r>
              <a:rPr spc="45" dirty="0"/>
              <a:t> </a:t>
            </a:r>
            <a:r>
              <a:rPr dirty="0"/>
              <a:t>aperta</a:t>
            </a:r>
            <a:r>
              <a:rPr spc="45" dirty="0"/>
              <a:t> </a:t>
            </a:r>
            <a:r>
              <a:rPr dirty="0"/>
              <a:t>al</a:t>
            </a:r>
            <a:r>
              <a:rPr spc="50" dirty="0"/>
              <a:t> </a:t>
            </a:r>
            <a:r>
              <a:rPr spc="-10" dirty="0"/>
              <a:t>traffico </a:t>
            </a:r>
            <a:r>
              <a:rPr dirty="0"/>
              <a:t>ordinario,</a:t>
            </a:r>
            <a:r>
              <a:rPr spc="25" dirty="0"/>
              <a:t> </a:t>
            </a:r>
            <a:r>
              <a:rPr dirty="0"/>
              <a:t>anche</a:t>
            </a:r>
            <a:r>
              <a:rPr spc="30" dirty="0"/>
              <a:t> </a:t>
            </a:r>
            <a:r>
              <a:rPr dirty="0"/>
              <a:t>se</a:t>
            </a:r>
            <a:r>
              <a:rPr spc="30" dirty="0"/>
              <a:t> </a:t>
            </a:r>
            <a:r>
              <a:rPr dirty="0"/>
              <a:t>per</a:t>
            </a:r>
            <a:r>
              <a:rPr spc="30" dirty="0"/>
              <a:t> </a:t>
            </a:r>
            <a:r>
              <a:rPr dirty="0"/>
              <a:t>limitati</a:t>
            </a:r>
            <a:r>
              <a:rPr spc="40" dirty="0"/>
              <a:t> </a:t>
            </a:r>
            <a:r>
              <a:rPr dirty="0"/>
              <a:t>periodi</a:t>
            </a:r>
            <a:r>
              <a:rPr spc="35" dirty="0"/>
              <a:t> </a:t>
            </a:r>
            <a:r>
              <a:rPr spc="-10" dirty="0"/>
              <a:t>dell’anno.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64" y="79471"/>
            <a:ext cx="3374390" cy="12617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spc="-10" dirty="0"/>
              <a:t>Infrastrutture </a:t>
            </a:r>
            <a:r>
              <a:rPr dirty="0"/>
              <a:t>i</a:t>
            </a:r>
            <a:r>
              <a:rPr spc="-10" dirty="0"/>
              <a:t> bivacchi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9872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440"/>
              </a:spcBef>
            </a:pPr>
            <a:r>
              <a:rPr dirty="0"/>
              <a:t>Il</a:t>
            </a:r>
            <a:r>
              <a:rPr spc="30" dirty="0"/>
              <a:t> </a:t>
            </a:r>
            <a:r>
              <a:rPr dirty="0"/>
              <a:t>bivacco</a:t>
            </a:r>
            <a:r>
              <a:rPr spc="30" dirty="0"/>
              <a:t> </a:t>
            </a:r>
            <a:r>
              <a:rPr dirty="0"/>
              <a:t>è</a:t>
            </a:r>
            <a:r>
              <a:rPr spc="30" dirty="0"/>
              <a:t> </a:t>
            </a:r>
            <a:r>
              <a:rPr dirty="0"/>
              <a:t>una</a:t>
            </a:r>
            <a:r>
              <a:rPr spc="30" dirty="0"/>
              <a:t> </a:t>
            </a:r>
            <a:r>
              <a:rPr dirty="0"/>
              <a:t>struttura</a:t>
            </a:r>
            <a:r>
              <a:rPr spc="30" dirty="0"/>
              <a:t> </a:t>
            </a:r>
            <a:r>
              <a:rPr dirty="0"/>
              <a:t>di</a:t>
            </a:r>
            <a:r>
              <a:rPr spc="40" dirty="0"/>
              <a:t> </a:t>
            </a:r>
            <a:r>
              <a:rPr dirty="0"/>
              <a:t>uso</a:t>
            </a:r>
            <a:r>
              <a:rPr spc="30" dirty="0"/>
              <a:t> </a:t>
            </a:r>
            <a:r>
              <a:rPr dirty="0"/>
              <a:t>pubblico,</a:t>
            </a:r>
            <a:r>
              <a:rPr spc="95" dirty="0"/>
              <a:t> </a:t>
            </a:r>
            <a:r>
              <a:rPr b="1" spc="-25" dirty="0">
                <a:latin typeface="Arial"/>
                <a:cs typeface="Arial"/>
              </a:rPr>
              <a:t>non </a:t>
            </a:r>
            <a:r>
              <a:rPr b="1" dirty="0">
                <a:latin typeface="Arial"/>
                <a:cs typeface="Arial"/>
              </a:rPr>
              <a:t>presidiata,</a:t>
            </a:r>
            <a:r>
              <a:rPr b="1" spc="8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non</a:t>
            </a:r>
            <a:r>
              <a:rPr b="1" spc="8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gestita,</a:t>
            </a:r>
            <a:r>
              <a:rPr b="1" spc="8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né</a:t>
            </a:r>
            <a:r>
              <a:rPr b="1" spc="8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custodita</a:t>
            </a:r>
            <a:r>
              <a:rPr dirty="0"/>
              <a:t>,</a:t>
            </a:r>
            <a:r>
              <a:rPr spc="85" dirty="0"/>
              <a:t> </a:t>
            </a:r>
            <a:r>
              <a:rPr dirty="0"/>
              <a:t>in</a:t>
            </a:r>
            <a:r>
              <a:rPr spc="80" dirty="0"/>
              <a:t> </a:t>
            </a:r>
            <a:r>
              <a:rPr spc="-10" dirty="0"/>
              <a:t>luoghi </a:t>
            </a:r>
            <a:r>
              <a:rPr dirty="0"/>
              <a:t>isolati</a:t>
            </a:r>
            <a:r>
              <a:rPr spc="40" dirty="0"/>
              <a:t> </a:t>
            </a:r>
            <a:r>
              <a:rPr dirty="0"/>
              <a:t>di</a:t>
            </a:r>
            <a:r>
              <a:rPr spc="45" dirty="0"/>
              <a:t> </a:t>
            </a:r>
            <a:r>
              <a:rPr dirty="0"/>
              <a:t>montagna,</a:t>
            </a:r>
            <a:r>
              <a:rPr spc="40" dirty="0"/>
              <a:t> </a:t>
            </a:r>
            <a:r>
              <a:rPr dirty="0"/>
              <a:t>dotata</a:t>
            </a:r>
            <a:r>
              <a:rPr spc="35" dirty="0"/>
              <a:t> </a:t>
            </a:r>
            <a:r>
              <a:rPr dirty="0"/>
              <a:t>di</a:t>
            </a:r>
            <a:r>
              <a:rPr spc="45" dirty="0"/>
              <a:t> </a:t>
            </a:r>
            <a:r>
              <a:rPr dirty="0"/>
              <a:t>servizi</a:t>
            </a:r>
            <a:r>
              <a:rPr spc="40" dirty="0"/>
              <a:t> </a:t>
            </a:r>
            <a:r>
              <a:rPr dirty="0"/>
              <a:t>minimi</a:t>
            </a:r>
            <a:r>
              <a:rPr spc="40" dirty="0"/>
              <a:t> </a:t>
            </a:r>
            <a:r>
              <a:rPr spc="-10" dirty="0"/>
              <a:t>utili </a:t>
            </a:r>
            <a:r>
              <a:rPr dirty="0"/>
              <a:t>al</a:t>
            </a:r>
            <a:r>
              <a:rPr spc="40" dirty="0"/>
              <a:t> </a:t>
            </a:r>
            <a:r>
              <a:rPr dirty="0"/>
              <a:t>ricovero</a:t>
            </a:r>
            <a:r>
              <a:rPr spc="40" dirty="0"/>
              <a:t> </a:t>
            </a:r>
            <a:r>
              <a:rPr dirty="0"/>
              <a:t>d’emerganza</a:t>
            </a:r>
            <a:r>
              <a:rPr spc="50" dirty="0"/>
              <a:t> </a:t>
            </a:r>
            <a:r>
              <a:rPr spc="-10" dirty="0"/>
              <a:t>degli </a:t>
            </a:r>
            <a:r>
              <a:rPr dirty="0"/>
              <a:t>escursionisti/alpinisti.</a:t>
            </a:r>
            <a:r>
              <a:rPr spc="65" dirty="0"/>
              <a:t> </a:t>
            </a:r>
            <a:r>
              <a:rPr dirty="0"/>
              <a:t>E’</a:t>
            </a:r>
            <a:r>
              <a:rPr spc="-65" dirty="0"/>
              <a:t> </a:t>
            </a:r>
            <a:r>
              <a:rPr dirty="0"/>
              <a:t>sempre</a:t>
            </a:r>
            <a:r>
              <a:rPr spc="65" dirty="0"/>
              <a:t> </a:t>
            </a:r>
            <a:r>
              <a:rPr dirty="0"/>
              <a:t>aperto.</a:t>
            </a:r>
            <a:r>
              <a:rPr spc="65" dirty="0"/>
              <a:t> </a:t>
            </a:r>
            <a:r>
              <a:rPr spc="-10" dirty="0"/>
              <a:t>Bisogna </a:t>
            </a:r>
            <a:r>
              <a:rPr dirty="0"/>
              <a:t>sempre</a:t>
            </a:r>
            <a:r>
              <a:rPr spc="35" dirty="0"/>
              <a:t> </a:t>
            </a:r>
            <a:r>
              <a:rPr dirty="0"/>
              <a:t>controllare</a:t>
            </a:r>
            <a:r>
              <a:rPr spc="40" dirty="0"/>
              <a:t> </a:t>
            </a:r>
            <a:r>
              <a:rPr dirty="0"/>
              <a:t>se</a:t>
            </a:r>
            <a:r>
              <a:rPr spc="40" dirty="0"/>
              <a:t> </a:t>
            </a:r>
            <a:r>
              <a:rPr dirty="0"/>
              <a:t>dispone</a:t>
            </a:r>
            <a:r>
              <a:rPr spc="30" dirty="0"/>
              <a:t> </a:t>
            </a:r>
            <a:r>
              <a:rPr dirty="0"/>
              <a:t>di</a:t>
            </a:r>
            <a:r>
              <a:rPr spc="45" dirty="0"/>
              <a:t> </a:t>
            </a:r>
            <a:r>
              <a:rPr dirty="0"/>
              <a:t>acqua</a:t>
            </a:r>
            <a:r>
              <a:rPr spc="40" dirty="0"/>
              <a:t> </a:t>
            </a:r>
            <a:r>
              <a:rPr spc="-10" dirty="0"/>
              <a:t>nella vicinanze.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" y="7435015"/>
            <a:ext cx="10025134" cy="1249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" y="0"/>
            <a:ext cx="10025134" cy="173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6667" y="4002531"/>
            <a:ext cx="131067" cy="1310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56221" y="813920"/>
            <a:ext cx="150495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5080" indent="438784">
              <a:lnSpc>
                <a:spcPct val="1309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AD</a:t>
            </a:r>
            <a:r>
              <a:rPr sz="1100" spc="1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0</a:t>
            </a:r>
            <a:r>
              <a:rPr sz="1100" spc="-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RI</a:t>
            </a:r>
            <a:r>
              <a:rPr sz="1100" spc="-204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85" dirty="0">
                <a:solidFill>
                  <a:srgbClr val="0000FF"/>
                </a:solidFill>
                <a:latin typeface="Arial MT"/>
                <a:cs typeface="Arial MT"/>
              </a:rPr>
              <a:t>G</a:t>
            </a:r>
            <a:r>
              <a:rPr sz="1100" spc="-19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DNI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100" spc="17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0000FF"/>
                </a:solidFill>
                <a:latin typeface="Arial MT"/>
                <a:cs typeface="Arial MT"/>
              </a:rPr>
              <a:t>CEVE</a:t>
            </a:r>
            <a:r>
              <a:rPr sz="1100" spc="-13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0000FF"/>
                </a:solidFill>
                <a:latin typeface="Arial MT"/>
                <a:cs typeface="Arial MT"/>
              </a:rPr>
              <a:t>DALE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spc="-10" dirty="0">
                <a:solidFill>
                  <a:srgbClr val="0000FF"/>
                </a:solidFill>
                <a:latin typeface="Arial Black"/>
                <a:cs typeface="Arial Black"/>
              </a:rPr>
              <a:t>AVIOZ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8893" y="1972308"/>
            <a:ext cx="7366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100" spc="19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0000FF"/>
                </a:solidFill>
                <a:latin typeface="Arial MT"/>
                <a:cs typeface="Arial MT"/>
              </a:rPr>
              <a:t>PÉ</a:t>
            </a:r>
            <a:r>
              <a:rPr sz="1100" spc="-1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LLE</a:t>
            </a:r>
            <a:r>
              <a:rPr sz="1100" spc="-17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0000FF"/>
                </a:solidFill>
                <a:latin typeface="Arial MT"/>
                <a:cs typeface="Arial MT"/>
              </a:rPr>
              <a:t>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8709" y="2261905"/>
            <a:ext cx="1092835" cy="354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7305">
              <a:lnSpc>
                <a:spcPts val="1270"/>
              </a:lnSpc>
              <a:spcBef>
                <a:spcPts val="185"/>
              </a:spcBef>
            </a:pP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w</a:t>
            </a:r>
            <a:r>
              <a:rPr sz="1100" spc="8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B0000"/>
                </a:solidFill>
                <a:latin typeface="Arial MT"/>
                <a:cs typeface="Arial MT"/>
              </a:rPr>
              <a:t>P</a:t>
            </a:r>
            <a:r>
              <a:rPr sz="1100" spc="-19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rà</a:t>
            </a:r>
            <a:r>
              <a:rPr sz="1100" spc="14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160" dirty="0">
                <a:solidFill>
                  <a:srgbClr val="FB0000"/>
                </a:solidFill>
                <a:latin typeface="Arial MT"/>
                <a:cs typeface="Arial MT"/>
              </a:rPr>
              <a:t>C</a:t>
            </a:r>
            <a:r>
              <a:rPr sz="1100" spc="-14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B0000"/>
                </a:solidFill>
                <a:latin typeface="Arial MT"/>
                <a:cs typeface="Arial MT"/>
              </a:rPr>
              <a:t>astr0</a:t>
            </a:r>
            <a:r>
              <a:rPr sz="1100" spc="-17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B0000"/>
                </a:solidFill>
                <a:latin typeface="Arial MT"/>
                <a:cs typeface="Arial MT"/>
              </a:rPr>
              <a:t>n</a:t>
            </a:r>
            <a:r>
              <a:rPr sz="1100" spc="50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w</a:t>
            </a:r>
            <a:r>
              <a:rPr sz="1100" spc="6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160" dirty="0">
                <a:solidFill>
                  <a:srgbClr val="FB0000"/>
                </a:solidFill>
                <a:latin typeface="Arial MT"/>
                <a:cs typeface="Arial MT"/>
              </a:rPr>
              <a:t>C</a:t>
            </a:r>
            <a:r>
              <a:rPr sz="1100" spc="-15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B0000"/>
                </a:solidFill>
                <a:latin typeface="Arial MT"/>
                <a:cs typeface="Arial MT"/>
              </a:rPr>
              <a:t>im</a:t>
            </a:r>
            <a:r>
              <a:rPr sz="1100" spc="5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a</a:t>
            </a:r>
            <a:r>
              <a:rPr sz="1100" spc="9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90" dirty="0">
                <a:solidFill>
                  <a:srgbClr val="FB0000"/>
                </a:solidFill>
                <a:latin typeface="Arial MT"/>
                <a:cs typeface="Arial MT"/>
              </a:rPr>
              <a:t>S</a:t>
            </a:r>
            <a:r>
              <a:rPr sz="1100" spc="-14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B0000"/>
                </a:solidFill>
                <a:latin typeface="Arial MT"/>
                <a:cs typeface="Arial MT"/>
              </a:rPr>
              <a:t>assa</a:t>
            </a:r>
            <a:r>
              <a:rPr sz="1100" spc="-15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B0000"/>
                </a:solidFill>
                <a:latin typeface="Arial MT"/>
                <a:cs typeface="Arial MT"/>
              </a:rPr>
              <a:t>ra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1310" y="2566743"/>
            <a:ext cx="654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0000FF"/>
                </a:solidFill>
                <a:latin typeface="Arial MT"/>
                <a:cs typeface="Arial MT"/>
              </a:rPr>
              <a:t>DE</a:t>
            </a:r>
            <a:r>
              <a:rPr sz="1100" spc="-17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70" dirty="0">
                <a:solidFill>
                  <a:srgbClr val="0000FF"/>
                </a:solidFill>
                <a:latin typeface="Arial MT"/>
                <a:cs typeface="Arial MT"/>
              </a:rPr>
              <a:t>NZAA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87266" y="2710017"/>
            <a:ext cx="1257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60" dirty="0">
                <a:solidFill>
                  <a:srgbClr val="FB0000"/>
                </a:solidFill>
                <a:latin typeface="Arial MT"/>
                <a:cs typeface="Arial MT"/>
              </a:rPr>
              <a:t>C</a:t>
            </a:r>
            <a:r>
              <a:rPr sz="1100" spc="-18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B0000"/>
                </a:solidFill>
                <a:latin typeface="Arial MT"/>
                <a:cs typeface="Arial MT"/>
              </a:rPr>
              <a:t>i</a:t>
            </a:r>
            <a:r>
              <a:rPr sz="1100" spc="-14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m</a:t>
            </a:r>
            <a:r>
              <a:rPr sz="1100" spc="-16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B0000"/>
                </a:solidFill>
                <a:latin typeface="Arial MT"/>
                <a:cs typeface="Arial MT"/>
              </a:rPr>
              <a:t>a</a:t>
            </a:r>
            <a:r>
              <a:rPr sz="1100" spc="-12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w</a:t>
            </a:r>
            <a:r>
              <a:rPr sz="1100" spc="9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B0000"/>
                </a:solidFill>
                <a:latin typeface="Arial MT"/>
                <a:cs typeface="Arial MT"/>
              </a:rPr>
              <a:t>P</a:t>
            </a:r>
            <a:r>
              <a:rPr sz="1100" spc="-19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B0000"/>
                </a:solidFill>
                <a:latin typeface="Arial MT"/>
                <a:cs typeface="Arial MT"/>
              </a:rPr>
              <a:t>resan</a:t>
            </a:r>
            <a:r>
              <a:rPr sz="1100" spc="-12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B0000"/>
                </a:solidFill>
                <a:latin typeface="Arial MT"/>
                <a:cs typeface="Arial MT"/>
              </a:rPr>
              <a:t>elIa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4358" y="2710017"/>
            <a:ext cx="7010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GRAF</a:t>
            </a:r>
            <a:r>
              <a:rPr sz="1100" spc="-1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Arial MT"/>
                <a:cs typeface="Arial MT"/>
              </a:rPr>
              <a:t>FE</a:t>
            </a:r>
            <a:r>
              <a:rPr sz="1100" spc="-1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0000FF"/>
                </a:solidFill>
                <a:latin typeface="Arial MT"/>
                <a:cs typeface="Arial MT"/>
              </a:rPr>
              <a:t>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4425" y="3024255"/>
            <a:ext cx="67881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65" dirty="0">
                <a:solidFill>
                  <a:srgbClr val="009000"/>
                </a:solidFill>
                <a:latin typeface="Arial MT"/>
                <a:cs typeface="Arial MT"/>
              </a:rPr>
              <a:t>PAYE</a:t>
            </a:r>
            <a:r>
              <a:rPr sz="1050" spc="-155" dirty="0">
                <a:solidFill>
                  <a:srgbClr val="009000"/>
                </a:solidFill>
                <a:latin typeface="Arial MT"/>
                <a:cs typeface="Arial MT"/>
              </a:rPr>
              <a:t> </a:t>
            </a:r>
            <a:r>
              <a:rPr sz="1050" spc="-130" dirty="0">
                <a:solidFill>
                  <a:srgbClr val="009000"/>
                </a:solidFill>
                <a:latin typeface="Arial MT"/>
                <a:cs typeface="Arial MT"/>
              </a:rPr>
              <a:t>R</a:t>
            </a:r>
            <a:r>
              <a:rPr sz="1050" spc="-114" dirty="0">
                <a:solidFill>
                  <a:srgbClr val="009000"/>
                </a:solidFill>
                <a:latin typeface="Arial MT"/>
                <a:cs typeface="Arial MT"/>
              </a:rPr>
              <a:t> </a:t>
            </a:r>
            <a:r>
              <a:rPr sz="1050" spc="-50" dirty="0">
                <a:solidFill>
                  <a:srgbClr val="009000"/>
                </a:solidFill>
                <a:latin typeface="Arial MT"/>
                <a:cs typeface="Arial MT"/>
              </a:rPr>
              <a:t>@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1192" y="2865485"/>
            <a:ext cx="2916555" cy="30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90"/>
              </a:lnSpc>
              <a:spcBef>
                <a:spcPts val="100"/>
              </a:spcBef>
              <a:tabLst>
                <a:tab pos="1086485" algn="l"/>
              </a:tabLst>
            </a:pPr>
            <a:r>
              <a:rPr sz="1100" spc="-10" dirty="0">
                <a:solidFill>
                  <a:srgbClr val="0000FF"/>
                </a:solidFill>
                <a:latin typeface="Arial MT"/>
                <a:cs typeface="Arial MT"/>
              </a:rPr>
              <a:t>MAR</a:t>
            </a:r>
            <a:r>
              <a:rPr sz="1100" spc="-13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120" dirty="0">
                <a:solidFill>
                  <a:srgbClr val="0000FF"/>
                </a:solidFill>
                <a:latin typeface="Arial MT"/>
                <a:cs typeface="Arial MT"/>
              </a:rPr>
              <a:t>D</a:t>
            </a:r>
            <a:r>
              <a:rPr sz="1100" spc="-17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190" dirty="0">
                <a:solidFill>
                  <a:srgbClr val="0000FF"/>
                </a:solidFill>
                <a:latin typeface="Arial MT"/>
                <a:cs typeface="Arial MT"/>
              </a:rPr>
              <a:t>R</a:t>
            </a:r>
            <a:r>
              <a:rPr sz="1100" spc="-9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Arial MT"/>
                <a:cs typeface="Arial MT"/>
              </a:rPr>
              <a:t>ÓH</a:t>
            </a:r>
            <a:r>
              <a:rPr sz="1100" spc="-114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	ASE</a:t>
            </a:r>
            <a:r>
              <a:rPr sz="1100" spc="2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0000FF"/>
                </a:solidFill>
                <a:latin typeface="Arial MT"/>
                <a:cs typeface="Arial MT"/>
              </a:rPr>
              <a:t>GANTI</a:t>
            </a:r>
            <a:r>
              <a:rPr sz="1100" spc="-204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III</a:t>
            </a:r>
            <a:endParaRPr sz="1100">
              <a:latin typeface="Arial MT"/>
              <a:cs typeface="Arial MT"/>
            </a:endParaRPr>
          </a:p>
          <a:p>
            <a:pPr marL="2077085">
              <a:lnSpc>
                <a:spcPts val="1090"/>
              </a:lnSpc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ATU</a:t>
            </a:r>
            <a:r>
              <a:rPr sz="1100" spc="16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00" dirty="0">
                <a:solidFill>
                  <a:srgbClr val="0000FF"/>
                </a:solidFill>
                <a:latin typeface="Arial MT"/>
                <a:cs typeface="Arial MT"/>
              </a:rPr>
              <a:t>C</a:t>
            </a:r>
            <a:r>
              <a:rPr sz="1100" spc="-1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0000FF"/>
                </a:solidFill>
                <a:latin typeface="Arial MT"/>
                <a:cs typeface="Arial MT"/>
              </a:rPr>
              <a:t>KETT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2862" y="3024255"/>
            <a:ext cx="1548765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00"/>
              </a:spcBef>
            </a:pPr>
            <a:r>
              <a:rPr sz="1050" dirty="0">
                <a:solidFill>
                  <a:srgbClr val="FB0000"/>
                </a:solidFill>
                <a:latin typeface="Arial MT"/>
                <a:cs typeface="Arial MT"/>
              </a:rPr>
              <a:t>w</a:t>
            </a:r>
            <a:r>
              <a:rPr sz="1050" spc="18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FB0000"/>
                </a:solidFill>
                <a:latin typeface="Arial MT"/>
                <a:cs typeface="Arial MT"/>
              </a:rPr>
              <a:t>P</a:t>
            </a:r>
            <a:r>
              <a:rPr sz="1050" spc="-15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FB0000"/>
                </a:solidFill>
                <a:latin typeface="Arial MT"/>
                <a:cs typeface="Arial MT"/>
              </a:rPr>
              <a:t>resa</a:t>
            </a:r>
            <a:r>
              <a:rPr sz="1050" spc="-10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B0000"/>
                </a:solidFill>
                <a:latin typeface="Arial MT"/>
                <a:cs typeface="Arial MT"/>
              </a:rPr>
              <a:t>n</a:t>
            </a:r>
            <a:r>
              <a:rPr sz="1050" spc="-13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B0000"/>
                </a:solidFill>
                <a:latin typeface="Arial MT"/>
                <a:cs typeface="Arial MT"/>
              </a:rPr>
              <a:t>elI</a:t>
            </a:r>
            <a:r>
              <a:rPr sz="1050" spc="-15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050" spc="-50" dirty="0">
                <a:solidFill>
                  <a:srgbClr val="FB0000"/>
                </a:solidFill>
                <a:latin typeface="Arial MT"/>
                <a:cs typeface="Arial MT"/>
              </a:rPr>
              <a:t>a</a:t>
            </a:r>
            <a:endParaRPr sz="1050">
              <a:latin typeface="Arial MT"/>
              <a:cs typeface="Arial MT"/>
            </a:endParaRPr>
          </a:p>
          <a:p>
            <a:pPr marL="841375">
              <a:lnSpc>
                <a:spcPts val="1300"/>
              </a:lnSpc>
            </a:pPr>
            <a:r>
              <a:rPr sz="1100" spc="55" dirty="0">
                <a:solidFill>
                  <a:srgbClr val="FB0000"/>
                </a:solidFill>
                <a:latin typeface="Arial MT"/>
                <a:cs typeface="Arial MT"/>
              </a:rPr>
              <a:t>w</a:t>
            </a:r>
            <a:r>
              <a:rPr sz="1100" spc="9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B0000"/>
                </a:solidFill>
                <a:latin typeface="Arial MT"/>
                <a:cs typeface="Arial MT"/>
              </a:rPr>
              <a:t>Crozzo</a:t>
            </a:r>
            <a:r>
              <a:rPr sz="1100" spc="-8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B0000"/>
                </a:solidFill>
                <a:latin typeface="Arial MT"/>
                <a:cs typeface="Arial MT"/>
              </a:rPr>
              <a:t>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82536" y="3358815"/>
            <a:ext cx="11677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XII</a:t>
            </a:r>
            <a:r>
              <a:rPr sz="1200" spc="3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spc="-35" dirty="0">
                <a:solidFill>
                  <a:srgbClr val="0000FF"/>
                </a:solidFill>
                <a:latin typeface="Arial MT"/>
                <a:cs typeface="Arial MT"/>
              </a:rPr>
              <a:t>APOST</a:t>
            </a:r>
            <a:r>
              <a:rPr sz="1200" spc="-1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0000FF"/>
                </a:solidFill>
                <a:latin typeface="Arial MT"/>
                <a:cs typeface="Arial MT"/>
              </a:rPr>
              <a:t>OLIA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2017" y="3325283"/>
            <a:ext cx="5670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00FF"/>
                </a:solidFill>
                <a:latin typeface="Arial MT"/>
                <a:cs typeface="Arial MT"/>
              </a:rPr>
              <a:t>ATOSA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40738" y="3572711"/>
            <a:ext cx="1018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70" dirty="0">
                <a:solidFill>
                  <a:srgbClr val="0000FF"/>
                </a:solidFill>
                <a:latin typeface="Arial MT"/>
                <a:cs typeface="Arial MT"/>
              </a:rPr>
              <a:t>ACAR</a:t>
            </a:r>
            <a:r>
              <a:rPr sz="1100" spc="-1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È</a:t>
            </a:r>
            <a:r>
              <a:rPr sz="1100" spc="1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ALT</a:t>
            </a:r>
            <a:r>
              <a:rPr sz="1100" spc="-9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0000FF"/>
                </a:solidFill>
                <a:latin typeface="Arial MT"/>
                <a:cs typeface="Arial MT"/>
              </a:rPr>
              <a:t>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09360" y="3526985"/>
            <a:ext cx="906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PAG</a:t>
            </a:r>
            <a:r>
              <a:rPr sz="1100" spc="3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0000FF"/>
                </a:solidFill>
                <a:latin typeface="Arial MT"/>
                <a:cs typeface="Arial MT"/>
              </a:rPr>
              <a:t>OS</a:t>
            </a:r>
            <a:r>
              <a:rPr sz="1100" spc="-1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110" dirty="0">
                <a:solidFill>
                  <a:srgbClr val="0000FF"/>
                </a:solidFill>
                <a:latin typeface="Arial MT"/>
                <a:cs typeface="Arial MT"/>
              </a:rPr>
              <a:t>T</a:t>
            </a:r>
            <a:r>
              <a:rPr sz="1100" spc="-17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INI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59727" y="3703792"/>
            <a:ext cx="1598295" cy="48323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75895">
              <a:lnSpc>
                <a:spcPts val="1130"/>
              </a:lnSpc>
              <a:spcBef>
                <a:spcPts val="295"/>
              </a:spcBef>
            </a:pP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w</a:t>
            </a:r>
            <a:r>
              <a:rPr sz="1100" spc="5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B0000"/>
                </a:solidFill>
                <a:latin typeface="Arial MT"/>
                <a:cs typeface="Arial MT"/>
              </a:rPr>
              <a:t>P</a:t>
            </a:r>
            <a:r>
              <a:rPr sz="1100" spc="-12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B0000"/>
                </a:solidFill>
                <a:latin typeface="Arial MT"/>
                <a:cs typeface="Arial MT"/>
              </a:rPr>
              <a:t>asso</a:t>
            </a:r>
            <a:r>
              <a:rPr sz="1100" spc="3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B0000"/>
                </a:solidFill>
                <a:latin typeface="Arial MT"/>
                <a:cs typeface="Arial MT"/>
              </a:rPr>
              <a:t>d</a:t>
            </a:r>
            <a:r>
              <a:rPr sz="1100" spc="-15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elIe</a:t>
            </a:r>
            <a:r>
              <a:rPr sz="1100" spc="4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B0000"/>
                </a:solidFill>
                <a:latin typeface="Arial MT"/>
                <a:cs typeface="Arial MT"/>
              </a:rPr>
              <a:t>va</a:t>
            </a:r>
            <a:r>
              <a:rPr sz="1100" spc="-114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B0000"/>
                </a:solidFill>
                <a:latin typeface="Arial MT"/>
                <a:cs typeface="Arial MT"/>
              </a:rPr>
              <a:t>cche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100" spc="2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VAL</a:t>
            </a:r>
            <a:r>
              <a:rPr sz="1100" spc="3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di</a:t>
            </a:r>
            <a:r>
              <a:rPr sz="1100" spc="1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0000FF"/>
                </a:solidFill>
                <a:latin typeface="Arial MT"/>
                <a:cs typeface="Arial MT"/>
              </a:rPr>
              <a:t>FUMO</a:t>
            </a:r>
            <a:endParaRPr sz="1100">
              <a:latin typeface="Arial MT"/>
              <a:cs typeface="Arial MT"/>
            </a:endParaRPr>
          </a:p>
          <a:p>
            <a:pPr marL="347345">
              <a:lnSpc>
                <a:spcPts val="1145"/>
              </a:lnSpc>
            </a:pPr>
            <a:r>
              <a:rPr sz="1100" spc="65" dirty="0">
                <a:solidFill>
                  <a:srgbClr val="FB0000"/>
                </a:solidFill>
                <a:latin typeface="Arial MT"/>
                <a:cs typeface="Arial MT"/>
              </a:rPr>
              <a:t>wC</a:t>
            </a:r>
            <a:r>
              <a:rPr sz="1100" spc="-14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un</a:t>
            </a:r>
            <a:r>
              <a:rPr sz="1100" spc="-16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B0000"/>
                </a:solidFill>
                <a:latin typeface="Arial MT"/>
                <a:cs typeface="Arial MT"/>
              </a:rPr>
              <a:t>e</a:t>
            </a:r>
            <a:r>
              <a:rPr sz="1100" spc="-18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II</a:t>
            </a:r>
            <a:r>
              <a:rPr sz="1100" spc="-17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B0000"/>
                </a:solidFill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45580" y="4999356"/>
            <a:ext cx="754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0000FF"/>
                </a:solidFill>
                <a:latin typeface="Arial MT"/>
                <a:cs typeface="Arial MT"/>
              </a:rPr>
              <a:t>PE</a:t>
            </a:r>
            <a:r>
              <a:rPr sz="1100" spc="-17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45" dirty="0">
                <a:solidFill>
                  <a:srgbClr val="0000FF"/>
                </a:solidFill>
                <a:latin typeface="Arial MT"/>
                <a:cs typeface="Arial MT"/>
              </a:rPr>
              <a:t>RNICIA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5544" y="3785336"/>
            <a:ext cx="61912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75" dirty="0">
                <a:solidFill>
                  <a:srgbClr val="232354"/>
                </a:solidFill>
                <a:latin typeface="Arial MT"/>
                <a:cs typeface="Arial MT"/>
              </a:rPr>
              <a:t>TRENTO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62431" y="4779872"/>
            <a:ext cx="881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AS.</a:t>
            </a:r>
            <a:r>
              <a:rPr sz="1100" spc="2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125" dirty="0">
                <a:solidFill>
                  <a:srgbClr val="0000FF"/>
                </a:solidFill>
                <a:latin typeface="Arial MT"/>
                <a:cs typeface="Arial MT"/>
              </a:rPr>
              <a:t>PIETR,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52251" y="4664033"/>
            <a:ext cx="7562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5" dirty="0">
                <a:solidFill>
                  <a:srgbClr val="FB0000"/>
                </a:solidFill>
                <a:latin typeface="Arial MT"/>
                <a:cs typeface="Arial MT"/>
              </a:rPr>
              <a:t>vie</a:t>
            </a:r>
            <a:r>
              <a:rPr sz="1100" spc="-10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650" baseline="2525" dirty="0">
                <a:solidFill>
                  <a:srgbClr val="FB0000"/>
                </a:solidFill>
                <a:latin typeface="Arial MT"/>
                <a:cs typeface="Arial MT"/>
              </a:rPr>
              <a:t>ol</a:t>
            </a:r>
            <a:r>
              <a:rPr sz="1650" spc="-254" baseline="252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650" spc="-15" baseline="2525" dirty="0">
                <a:solidFill>
                  <a:srgbClr val="FB0000"/>
                </a:solidFill>
                <a:latin typeface="Arial MT"/>
                <a:cs typeface="Arial MT"/>
              </a:rPr>
              <a:t>an</a:t>
            </a:r>
            <a:r>
              <a:rPr sz="1650" spc="-232" baseline="252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650" spc="-157" baseline="2525" dirty="0">
                <a:solidFill>
                  <a:srgbClr val="FB0000"/>
                </a:solidFill>
                <a:latin typeface="Arial MT"/>
                <a:cs typeface="Arial MT"/>
              </a:rPr>
              <a:t>a</a:t>
            </a:r>
            <a:r>
              <a:rPr sz="1650" spc="-120" baseline="252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650" spc="-75" baseline="2525" dirty="0">
                <a:solidFill>
                  <a:srgbClr val="FB0000"/>
                </a:solidFill>
                <a:latin typeface="Arial MT"/>
                <a:cs typeface="Arial MT"/>
              </a:rPr>
              <a:t>w</a:t>
            </a:r>
            <a:endParaRPr sz="1650" baseline="2525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72047" y="4999356"/>
            <a:ext cx="6254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75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1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0000FF"/>
                </a:solidFill>
                <a:latin typeface="Arial MT"/>
                <a:cs typeface="Arial MT"/>
              </a:rPr>
              <a:t>ST</a:t>
            </a:r>
            <a:r>
              <a:rPr sz="1100" spc="-16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IVO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74278" y="4182387"/>
            <a:ext cx="7639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100" spc="1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BIND</a:t>
            </a:r>
            <a:r>
              <a:rPr sz="1100" spc="-14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0000FF"/>
                </a:solidFill>
                <a:latin typeface="Arial MT"/>
                <a:cs typeface="Arial MT"/>
              </a:rPr>
              <a:t>E</a:t>
            </a:r>
            <a:r>
              <a:rPr sz="1100" spc="-17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27865" y="835259"/>
            <a:ext cx="782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 dirty="0">
                <a:solidFill>
                  <a:srgbClr val="0000FF"/>
                </a:solidFill>
                <a:latin typeface="Arial MT"/>
                <a:cs typeface="Arial MT"/>
              </a:rPr>
              <a:t>VAIOLETA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30329" y="396290"/>
            <a:ext cx="1236980" cy="45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0890">
              <a:lnSpc>
                <a:spcPct val="129099"/>
              </a:lnSpc>
              <a:spcBef>
                <a:spcPts val="100"/>
              </a:spcBef>
            </a:pPr>
            <a:r>
              <a:rPr sz="1100" spc="70" dirty="0">
                <a:solidFill>
                  <a:srgbClr val="0000FF"/>
                </a:solidFill>
                <a:latin typeface="Arial MT"/>
                <a:cs typeface="Arial MT"/>
              </a:rPr>
              <a:t>ABO</a:t>
            </a:r>
            <a:r>
              <a:rPr sz="1100" spc="-8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0000FF"/>
                </a:solidFill>
                <a:latin typeface="Arial MT"/>
                <a:cs typeface="Arial MT"/>
              </a:rPr>
              <a:t>È </a:t>
            </a:r>
            <a:r>
              <a:rPr sz="1100" spc="105" dirty="0">
                <a:solidFill>
                  <a:srgbClr val="0000FF"/>
                </a:solidFill>
                <a:latin typeface="Arial MT"/>
                <a:cs typeface="Arial MT"/>
              </a:rPr>
              <a:t>AANT</a:t>
            </a:r>
            <a:r>
              <a:rPr sz="1100" spc="-10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0000FF"/>
                </a:solidFill>
                <a:latin typeface="Arial MT"/>
                <a:cs typeface="Arial MT"/>
              </a:rPr>
              <a:t>ER</a:t>
            </a:r>
            <a:r>
              <a:rPr sz="1100" spc="-1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MÓ</a:t>
            </a:r>
            <a:r>
              <a:rPr sz="1100" spc="-17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IA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87655" y="957195"/>
            <a:ext cx="1388745" cy="6565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spc="50" dirty="0">
                <a:solidFill>
                  <a:srgbClr val="0000FF"/>
                </a:solidFill>
                <a:latin typeface="Arial MT"/>
                <a:cs typeface="Arial MT"/>
              </a:rPr>
              <a:t>AC</a:t>
            </a:r>
            <a:r>
              <a:rPr sz="1100" spc="9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IAMP</a:t>
            </a:r>
            <a:r>
              <a:rPr sz="1100" spc="-1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Arial MT"/>
                <a:cs typeface="Arial MT"/>
              </a:rPr>
              <a:t>ED</a:t>
            </a:r>
            <a:r>
              <a:rPr sz="1100" spc="-17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IE</a:t>
            </a:r>
            <a:endParaRPr sz="1100">
              <a:latin typeface="Arial MT"/>
              <a:cs typeface="Arial MT"/>
            </a:endParaRPr>
          </a:p>
          <a:p>
            <a:pPr marL="405765" marR="5080" indent="-177800">
              <a:lnSpc>
                <a:spcPts val="1270"/>
              </a:lnSpc>
              <a:spcBef>
                <a:spcPts val="615"/>
              </a:spcBef>
            </a:pPr>
            <a:r>
              <a:rPr sz="1100" spc="75" dirty="0">
                <a:solidFill>
                  <a:srgbClr val="FB0000"/>
                </a:solidFill>
                <a:latin typeface="Arial MT"/>
                <a:cs typeface="Arial MT"/>
              </a:rPr>
              <a:t>wVaII</a:t>
            </a:r>
            <a:r>
              <a:rPr sz="1100" spc="-16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B0000"/>
                </a:solidFill>
                <a:latin typeface="Arial MT"/>
                <a:cs typeface="Arial MT"/>
              </a:rPr>
              <a:t>a</a:t>
            </a:r>
            <a:r>
              <a:rPr sz="1100" spc="-15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cci</a:t>
            </a:r>
            <a:r>
              <a:rPr sz="1100" spc="-15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B0000"/>
                </a:solidFill>
                <a:latin typeface="Arial MT"/>
                <a:cs typeface="Arial MT"/>
              </a:rPr>
              <a:t>a </a:t>
            </a:r>
            <a:r>
              <a:rPr sz="1100" spc="55" dirty="0">
                <a:solidFill>
                  <a:srgbClr val="0000FF"/>
                </a:solidFill>
                <a:latin typeface="Arial MT"/>
                <a:cs typeface="Arial MT"/>
              </a:rPr>
              <a:t>ATARAME</a:t>
            </a:r>
            <a:r>
              <a:rPr sz="1100" spc="-9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LLI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88528" y="1088275"/>
            <a:ext cx="1469390" cy="66865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745"/>
              </a:spcBef>
            </a:pPr>
            <a:r>
              <a:rPr sz="1100" spc="-50" dirty="0">
                <a:solidFill>
                  <a:srgbClr val="0000FF"/>
                </a:solidFill>
                <a:latin typeface="Arial MT"/>
                <a:cs typeface="Arial MT"/>
              </a:rPr>
              <a:t>RO</a:t>
            </a:r>
            <a:r>
              <a:rPr sz="1100" spc="-1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DA</a:t>
            </a:r>
            <a:r>
              <a:rPr sz="1100" spc="14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0000FF"/>
                </a:solidFill>
                <a:latin typeface="Arial MT"/>
                <a:cs typeface="Arial MT"/>
              </a:rPr>
              <a:t>d</a:t>
            </a:r>
            <a:r>
              <a:rPr sz="1100" spc="-2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i</a:t>
            </a:r>
            <a:r>
              <a:rPr sz="1100" spc="7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105" dirty="0">
                <a:solidFill>
                  <a:srgbClr val="0000FF"/>
                </a:solidFill>
                <a:latin typeface="Arial MT"/>
                <a:cs typeface="Arial MT"/>
              </a:rPr>
              <a:t>VAELA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25"/>
              </a:lnSpc>
              <a:spcBef>
                <a:spcPts val="650"/>
              </a:spcBef>
            </a:pPr>
            <a:r>
              <a:rPr sz="1100" spc="-120" dirty="0">
                <a:solidFill>
                  <a:srgbClr val="FB0000"/>
                </a:solidFill>
                <a:latin typeface="Arial MT"/>
                <a:cs typeface="Arial MT"/>
              </a:rPr>
              <a:t>F</a:t>
            </a:r>
            <a:r>
              <a:rPr sz="1100" spc="-8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120" dirty="0">
                <a:solidFill>
                  <a:srgbClr val="FB0000"/>
                </a:solidFill>
                <a:latin typeface="Arial MT"/>
                <a:cs typeface="Arial MT"/>
              </a:rPr>
              <a:t>o</a:t>
            </a:r>
            <a:r>
              <a:rPr sz="1100" spc="-12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rcelIa</a:t>
            </a:r>
            <a:r>
              <a:rPr sz="1100" spc="29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Grand</a:t>
            </a:r>
            <a:r>
              <a:rPr sz="1100" spc="-13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B0000"/>
                </a:solidFill>
                <a:latin typeface="Arial MT"/>
                <a:cs typeface="Arial MT"/>
              </a:rPr>
              <a:t>e</a:t>
            </a:r>
            <a:r>
              <a:rPr sz="1100" spc="-7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B0000"/>
                </a:solidFill>
                <a:latin typeface="Arial MT"/>
                <a:cs typeface="Arial MT"/>
              </a:rPr>
              <a:t>w</a:t>
            </a:r>
            <a:endParaRPr sz="1100">
              <a:latin typeface="Arial MT"/>
              <a:cs typeface="Arial MT"/>
            </a:endParaRPr>
          </a:p>
          <a:p>
            <a:pPr marL="437515">
              <a:lnSpc>
                <a:spcPts val="1225"/>
              </a:lnSpc>
            </a:pPr>
            <a:r>
              <a:rPr sz="1100" spc="50" dirty="0">
                <a:solidFill>
                  <a:srgbClr val="FB0000"/>
                </a:solidFill>
                <a:latin typeface="Arial MT"/>
                <a:cs typeface="Arial MT"/>
              </a:rPr>
              <a:t>Latem</a:t>
            </a:r>
            <a:r>
              <a:rPr sz="1100" spc="-15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30" dirty="0">
                <a:solidFill>
                  <a:srgbClr val="FB0000"/>
                </a:solidFill>
                <a:latin typeface="Arial MT"/>
                <a:cs typeface="Arial MT"/>
              </a:rPr>
              <a:t>arm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69126" y="3164227"/>
            <a:ext cx="6572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 dirty="0">
                <a:solidFill>
                  <a:srgbClr val="0000FF"/>
                </a:solidFill>
                <a:latin typeface="Arial MT"/>
                <a:cs typeface="Arial MT"/>
              </a:rPr>
              <a:t>AT</a:t>
            </a:r>
            <a:r>
              <a:rPr sz="1100" spc="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0000FF"/>
                </a:solidFill>
                <a:latin typeface="Arial MT"/>
                <a:cs typeface="Arial MT"/>
              </a:rPr>
              <a:t>ONINI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33872" y="4657936"/>
            <a:ext cx="659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PALUD</a:t>
            </a:r>
            <a:r>
              <a:rPr sz="1100" spc="-1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El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40048" y="4880468"/>
            <a:ext cx="9975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0" dirty="0">
                <a:solidFill>
                  <a:srgbClr val="0000FF"/>
                </a:solidFill>
                <a:latin typeface="Arial MT"/>
                <a:cs typeface="Arial MT"/>
              </a:rPr>
              <a:t>ACASAR</a:t>
            </a:r>
            <a:r>
              <a:rPr sz="1100" spc="-4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55" dirty="0">
                <a:solidFill>
                  <a:srgbClr val="0000FF"/>
                </a:solidFill>
                <a:latin typeface="Arial MT"/>
                <a:cs typeface="Arial MT"/>
              </a:rPr>
              <a:t>0</a:t>
            </a:r>
            <a:r>
              <a:rPr sz="1100" spc="-4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TA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88932" y="5273711"/>
            <a:ext cx="9709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100" spc="1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FIN</a:t>
            </a:r>
            <a:r>
              <a:rPr sz="1100" spc="-1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0000FF"/>
                </a:solidFill>
                <a:latin typeface="Arial MT"/>
                <a:cs typeface="Arial MT"/>
              </a:rPr>
              <a:t>ON</a:t>
            </a:r>
            <a:r>
              <a:rPr sz="1100" spc="-19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160" dirty="0">
                <a:solidFill>
                  <a:srgbClr val="0000FF"/>
                </a:solidFill>
                <a:latin typeface="Arial MT"/>
                <a:cs typeface="Arial MT"/>
              </a:rPr>
              <a:t>C</a:t>
            </a:r>
            <a:r>
              <a:rPr sz="1100" spc="-1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HIO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25152" y="5944356"/>
            <a:ext cx="9759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0" dirty="0">
                <a:solidFill>
                  <a:srgbClr val="0000FF"/>
                </a:solidFill>
                <a:latin typeface="Arial MT"/>
                <a:cs typeface="Arial MT"/>
              </a:rPr>
              <a:t>AALTIS</a:t>
            </a:r>
            <a:r>
              <a:rPr sz="1100" spc="-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SIM</a:t>
            </a:r>
            <a:r>
              <a:rPr sz="1100" spc="-1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0000FF"/>
                </a:solidFill>
                <a:latin typeface="Arial MT"/>
                <a:cs typeface="Arial MT"/>
              </a:rPr>
              <a:t>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83301" y="5840710"/>
            <a:ext cx="5562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LAN</a:t>
            </a:r>
            <a:r>
              <a:rPr sz="1100" spc="-1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CIA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15749" y="6511356"/>
            <a:ext cx="5162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wS</a:t>
            </a:r>
            <a:r>
              <a:rPr sz="1100" spc="8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in</a:t>
            </a:r>
            <a:r>
              <a:rPr sz="1100" spc="-15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B0000"/>
                </a:solidFill>
                <a:latin typeface="Arial MT"/>
                <a:cs typeface="Arial MT"/>
              </a:rPr>
              <a:t>el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23363" y="2350307"/>
            <a:ext cx="8401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ROSET</a:t>
            </a:r>
            <a:r>
              <a:rPr sz="1100" spc="3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0000FF"/>
                </a:solidFill>
                <a:latin typeface="Arial MT"/>
                <a:cs typeface="Arial MT"/>
              </a:rPr>
              <a:t>TAA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32086" y="2639903"/>
            <a:ext cx="16935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VE</a:t>
            </a:r>
            <a:r>
              <a:rPr sz="1100" spc="-18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0000FF"/>
                </a:solidFill>
                <a:latin typeface="Arial MT"/>
                <a:cs typeface="Arial MT"/>
              </a:rPr>
              <a:t>L</a:t>
            </a:r>
            <a:r>
              <a:rPr sz="1100" spc="-1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0</a:t>
            </a:r>
            <a:r>
              <a:rPr sz="1100" spc="17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0000FF"/>
                </a:solidFill>
                <a:latin typeface="Arial MT"/>
                <a:cs typeface="Arial MT"/>
              </a:rPr>
              <a:t>d</a:t>
            </a:r>
            <a:r>
              <a:rPr sz="1100" spc="-1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0000FF"/>
                </a:solidFill>
                <a:latin typeface="Arial MT"/>
                <a:cs typeface="Arial MT"/>
              </a:rPr>
              <a:t>e</a:t>
            </a:r>
            <a:r>
              <a:rPr sz="1100" spc="-19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II</a:t>
            </a:r>
            <a:r>
              <a:rPr sz="1100" spc="-18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100" spc="-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MAD</a:t>
            </a:r>
            <a:r>
              <a:rPr sz="1100" spc="-1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ONNA</a:t>
            </a:r>
            <a:r>
              <a:rPr sz="1100" spc="-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48118" y="2947791"/>
            <a:ext cx="103886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w</a:t>
            </a:r>
            <a:r>
              <a:rPr sz="1100" spc="17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160" dirty="0">
                <a:solidFill>
                  <a:srgbClr val="FB0000"/>
                </a:solidFill>
                <a:latin typeface="Arial MT"/>
                <a:cs typeface="Arial MT"/>
              </a:rPr>
              <a:t>C</a:t>
            </a:r>
            <a:r>
              <a:rPr sz="1100" spc="-120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B0000"/>
                </a:solidFill>
                <a:latin typeface="Arial MT"/>
                <a:cs typeface="Arial MT"/>
              </a:rPr>
              <a:t>avin</a:t>
            </a:r>
            <a:r>
              <a:rPr sz="1100" spc="-145" dirty="0">
                <a:solidFill>
                  <a:srgbClr val="FB0000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B0000"/>
                </a:solidFill>
                <a:latin typeface="Arial MT"/>
                <a:cs typeface="Arial MT"/>
              </a:rPr>
              <a:t>ato</a:t>
            </a:r>
            <a:endParaRPr sz="1100">
              <a:latin typeface="Arial MT"/>
              <a:cs typeface="Arial MT"/>
            </a:endParaRPr>
          </a:p>
          <a:p>
            <a:pPr marL="128905">
              <a:lnSpc>
                <a:spcPts val="1285"/>
              </a:lnSpc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100" spc="1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0000FF"/>
                </a:solidFill>
                <a:latin typeface="Arial MT"/>
                <a:cs typeface="Arial MT"/>
              </a:rPr>
              <a:t>BREN</a:t>
            </a:r>
            <a:r>
              <a:rPr sz="1100" spc="-114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0000FF"/>
                </a:solidFill>
                <a:latin typeface="Arial MT"/>
                <a:cs typeface="Arial MT"/>
              </a:rPr>
              <a:t>TARI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58107" y="3441629"/>
            <a:ext cx="11963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100" spc="204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SETT</a:t>
            </a:r>
            <a:r>
              <a:rPr sz="1100" spc="-114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00FF"/>
                </a:solidFill>
                <a:latin typeface="Arial MT"/>
                <a:cs typeface="Arial MT"/>
              </a:rPr>
              <a:t>E</a:t>
            </a:r>
            <a:r>
              <a:rPr sz="1100" spc="204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90" dirty="0">
                <a:solidFill>
                  <a:srgbClr val="0000FF"/>
                </a:solidFill>
                <a:latin typeface="Arial MT"/>
                <a:cs typeface="Arial MT"/>
              </a:rPr>
              <a:t>S</a:t>
            </a:r>
            <a:r>
              <a:rPr sz="1100" spc="-17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0000FF"/>
                </a:solidFill>
                <a:latin typeface="Arial MT"/>
                <a:cs typeface="Arial MT"/>
              </a:rPr>
              <a:t>ELLE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797" y="264967"/>
            <a:ext cx="9356394" cy="70858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00"/>
              </a:lnSpc>
              <a:spcBef>
                <a:spcPts val="100"/>
              </a:spcBef>
            </a:pPr>
            <a:r>
              <a:rPr sz="4400" spc="-50" dirty="0"/>
              <a:t>S.A.T.</a:t>
            </a:r>
            <a:r>
              <a:rPr sz="4400" spc="-145" dirty="0"/>
              <a:t> </a:t>
            </a:r>
            <a:r>
              <a:rPr sz="4400" dirty="0"/>
              <a:t>e</a:t>
            </a:r>
            <a:r>
              <a:rPr sz="4400" spc="-130" dirty="0"/>
              <a:t> </a:t>
            </a:r>
            <a:r>
              <a:rPr sz="4400" spc="-10" dirty="0"/>
              <a:t>C.A.I.</a:t>
            </a:r>
            <a:endParaRPr sz="4400"/>
          </a:p>
          <a:p>
            <a:pPr marL="12700">
              <a:lnSpc>
                <a:spcPts val="5100"/>
              </a:lnSpc>
            </a:pPr>
            <a:r>
              <a:rPr sz="4400" spc="-10" dirty="0"/>
              <a:t>storia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7865" y="1955794"/>
            <a:ext cx="100330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2375555"/>
            <a:ext cx="100330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854" y="1887379"/>
            <a:ext cx="5120005" cy="70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latin typeface="Arial"/>
                <a:cs typeface="Arial"/>
              </a:rPr>
              <a:t>Il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primo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club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alpino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è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quello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inglese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fondato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nel</a:t>
            </a:r>
            <a:r>
              <a:rPr sz="1700" i="1" spc="400" dirty="0">
                <a:latin typeface="Arial"/>
                <a:cs typeface="Arial"/>
              </a:rPr>
              <a:t> </a:t>
            </a:r>
            <a:r>
              <a:rPr sz="1700" i="1" spc="-20" dirty="0">
                <a:latin typeface="Arial"/>
                <a:cs typeface="Arial"/>
              </a:rPr>
              <a:t>1857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700" b="1" i="1" dirty="0">
                <a:latin typeface="Arial"/>
                <a:cs typeface="Arial"/>
              </a:rPr>
              <a:t>Club</a:t>
            </a:r>
            <a:r>
              <a:rPr sz="1700" b="1" i="1" spc="-70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Alpino</a:t>
            </a:r>
            <a:r>
              <a:rPr sz="1700" b="1" i="1" spc="-10" dirty="0">
                <a:latin typeface="Arial"/>
                <a:cs typeface="Arial"/>
              </a:rPr>
              <a:t> Italiano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855" y="2739156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855" y="3080785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3858" y="2730151"/>
            <a:ext cx="6668770" cy="780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costituito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Torino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b="1" spc="-20" dirty="0">
                <a:latin typeface="Arial"/>
                <a:cs typeface="Arial"/>
              </a:rPr>
              <a:t>1863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5"/>
              </a:lnSpc>
              <a:spcBef>
                <a:spcPts val="1010"/>
              </a:spcBef>
            </a:pPr>
            <a:r>
              <a:rPr sz="1400" i="1" dirty="0">
                <a:latin typeface="Arial"/>
                <a:cs typeface="Arial"/>
              </a:rPr>
              <a:t>ha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per iscopo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l’alpinismo in ogni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sua manifestazione, la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conoscenza e lo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studio </a:t>
            </a:r>
            <a:r>
              <a:rPr sz="1400" i="1" spc="-10" dirty="0">
                <a:latin typeface="Arial"/>
                <a:cs typeface="Arial"/>
              </a:rPr>
              <a:t>delle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5"/>
              </a:lnSpc>
            </a:pPr>
            <a:r>
              <a:rPr sz="1400" b="1" i="1" dirty="0">
                <a:latin typeface="Arial"/>
                <a:cs typeface="Arial"/>
              </a:rPr>
              <a:t>montagne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specialmente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di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quelle</a:t>
            </a:r>
            <a:r>
              <a:rPr sz="1400" i="1" spc="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italiane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la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difesa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del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loro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ambiente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naturale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865" y="3678397"/>
            <a:ext cx="100330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854" y="3609982"/>
            <a:ext cx="32937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Società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degli</a:t>
            </a:r>
            <a:r>
              <a:rPr sz="1700" b="1" spc="-1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Alpinisti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Tridentini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855" y="4041998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9855" y="5266709"/>
            <a:ext cx="102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3858" y="4032994"/>
            <a:ext cx="6807200" cy="2063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nata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Madonna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Campiglio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1872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(col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nome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Società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Alpina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Trentino)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latin typeface="Arial MT"/>
                <a:cs typeface="Arial MT"/>
              </a:rPr>
              <a:t>La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diffusione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capillare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consente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essere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più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grandi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sezioni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 </a:t>
            </a:r>
            <a:r>
              <a:rPr sz="1400" spc="-25" dirty="0">
                <a:latin typeface="Arial MT"/>
                <a:cs typeface="Arial MT"/>
              </a:rPr>
              <a:t>CAI</a:t>
            </a:r>
            <a:endParaRPr sz="1400">
              <a:latin typeface="Arial MT"/>
              <a:cs typeface="Arial MT"/>
            </a:endParaRPr>
          </a:p>
          <a:p>
            <a:pPr marL="12700" marR="215900">
              <a:lnSpc>
                <a:spcPts val="1570"/>
              </a:lnSpc>
              <a:spcBef>
                <a:spcPts val="1155"/>
              </a:spcBef>
            </a:pPr>
            <a:r>
              <a:rPr sz="1400" dirty="0">
                <a:latin typeface="Arial MT"/>
                <a:cs typeface="Arial MT"/>
              </a:rPr>
              <a:t>La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sua missione è [da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statuto del 1872]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i="1" dirty="0">
                <a:latin typeface="Arial"/>
                <a:cs typeface="Arial"/>
              </a:rPr>
              <a:t>promuovere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la conoscenza delle </a:t>
            </a:r>
            <a:r>
              <a:rPr sz="1400" i="1" spc="-10" dirty="0">
                <a:latin typeface="Arial"/>
                <a:cs typeface="Arial"/>
              </a:rPr>
              <a:t>montagne </a:t>
            </a:r>
            <a:r>
              <a:rPr sz="1400" i="1" dirty="0">
                <a:latin typeface="Arial"/>
                <a:cs typeface="Arial"/>
              </a:rPr>
              <a:t>trentine,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lo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sviluppo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turistico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delle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vallate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"l'italianità'"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del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Trentino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ts val="1570"/>
              </a:lnSpc>
              <a:spcBef>
                <a:spcPts val="1120"/>
              </a:spcBef>
            </a:pPr>
            <a:r>
              <a:rPr sz="1400" i="1" dirty="0">
                <a:latin typeface="Arial"/>
                <a:cs typeface="Arial"/>
              </a:rPr>
              <a:t>[statuto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del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2019]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È una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libera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associazione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di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persone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per il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tramite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delle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quali </a:t>
            </a:r>
            <a:r>
              <a:rPr sz="1400" i="1" spc="-20" dirty="0">
                <a:latin typeface="Arial"/>
                <a:cs typeface="Arial"/>
              </a:rPr>
              <a:t>opera </a:t>
            </a:r>
            <a:r>
              <a:rPr sz="1400" i="1" dirty="0">
                <a:latin typeface="Arial"/>
                <a:cs typeface="Arial"/>
              </a:rPr>
              <a:t>nell’ambito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della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Provincia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Autonoma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di</a:t>
            </a:r>
            <a:r>
              <a:rPr sz="1400" i="1" spc="-10" dirty="0">
                <a:latin typeface="Arial"/>
                <a:cs typeface="Arial"/>
              </a:rPr>
              <a:t> Trento;</a:t>
            </a:r>
            <a:r>
              <a:rPr sz="1400" i="1" dirty="0">
                <a:latin typeface="Arial"/>
                <a:cs typeface="Arial"/>
              </a:rPr>
              <a:t> essa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...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si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propone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quale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strumento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di </a:t>
            </a:r>
            <a:r>
              <a:rPr sz="1400" i="1" dirty="0">
                <a:latin typeface="Arial"/>
                <a:cs typeface="Arial"/>
              </a:rPr>
              <a:t>unione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fra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l’esplorazione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sportiva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dei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monti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l’antica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cultura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delle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valli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con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la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finalità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di </a:t>
            </a:r>
            <a:r>
              <a:rPr sz="1400" i="1" dirty="0">
                <a:latin typeface="Arial"/>
                <a:cs typeface="Arial"/>
              </a:rPr>
              <a:t>favorire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ed </a:t>
            </a:r>
            <a:r>
              <a:rPr sz="1400" i="1" spc="-10" dirty="0">
                <a:latin typeface="Arial"/>
                <a:cs typeface="Arial"/>
              </a:rPr>
              <a:t>incentivare: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7863" y="6107455"/>
            <a:ext cx="4560570" cy="113601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835"/>
              </a:spcBef>
              <a:buClr>
                <a:srgbClr val="03607A"/>
              </a:buClr>
              <a:buAutoNum type="alphaLcParenR"/>
              <a:tabLst>
                <a:tab pos="342900" algn="l"/>
              </a:tabLst>
            </a:pPr>
            <a:r>
              <a:rPr sz="1200" i="1" dirty="0">
                <a:latin typeface="Arial"/>
                <a:cs typeface="Arial"/>
              </a:rPr>
              <a:t>l’alpinismo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in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ogni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sua</a:t>
            </a:r>
            <a:r>
              <a:rPr sz="1200" i="1" spc="-10" dirty="0">
                <a:latin typeface="Arial"/>
                <a:cs typeface="Arial"/>
              </a:rPr>
              <a:t> manifestazione;</a:t>
            </a:r>
            <a:endParaRPr sz="12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745"/>
              </a:spcBef>
              <a:buClr>
                <a:srgbClr val="03607A"/>
              </a:buClr>
              <a:buAutoNum type="alphaLcParenR"/>
              <a:tabLst>
                <a:tab pos="342900" algn="l"/>
              </a:tabLst>
            </a:pPr>
            <a:r>
              <a:rPr sz="1200" i="1" dirty="0">
                <a:latin typeface="Arial"/>
                <a:cs typeface="Arial"/>
              </a:rPr>
              <a:t>la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conoscenza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lo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studio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delle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montagne,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soprattutto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trentine;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i="1" spc="-25" dirty="0">
                <a:solidFill>
                  <a:srgbClr val="03607A"/>
                </a:solidFill>
                <a:latin typeface="Arial"/>
                <a:cs typeface="Arial"/>
              </a:rPr>
              <a:t>c)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00" i="1" spc="-25" dirty="0">
                <a:solidFill>
                  <a:srgbClr val="03607A"/>
                </a:solidFill>
                <a:latin typeface="Arial"/>
                <a:cs typeface="Arial"/>
              </a:rPr>
              <a:t>d)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8698" y="6661566"/>
            <a:ext cx="6203950" cy="58102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200" i="1" dirty="0">
                <a:latin typeface="Arial"/>
                <a:cs typeface="Arial"/>
              </a:rPr>
              <a:t>la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tutela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del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loro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ambiente</a:t>
            </a:r>
            <a:r>
              <a:rPr sz="1200" i="1" spc="-10" dirty="0">
                <a:latin typeface="Arial"/>
                <a:cs typeface="Arial"/>
              </a:rPr>
              <a:t> naturale;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i="1" dirty="0">
                <a:latin typeface="Arial"/>
                <a:cs typeface="Arial"/>
              </a:rPr>
              <a:t>il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sostegno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alle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popolazioni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di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montagna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più in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generale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ad iniziative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di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solidarietà </a:t>
            </a:r>
            <a:r>
              <a:rPr sz="1200" i="1" spc="-10" dirty="0">
                <a:latin typeface="Arial"/>
                <a:cs typeface="Arial"/>
              </a:rPr>
              <a:t>sociale.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1194" y="1583646"/>
            <a:ext cx="1594802" cy="216000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3998" y="4679639"/>
            <a:ext cx="1461604" cy="216000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364499" y="3771259"/>
            <a:ext cx="975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Quintino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Sella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47303" y="6866186"/>
            <a:ext cx="1314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Prospero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Marchetti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Le</a:t>
            </a:r>
            <a:r>
              <a:rPr sz="4400" spc="-20" dirty="0"/>
              <a:t> </a:t>
            </a:r>
            <a:r>
              <a:rPr sz="4400" spc="-10" dirty="0"/>
              <a:t>Commissioni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7865" y="1929137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2291658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865" y="2654180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865" y="3016701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865" y="3379223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865" y="3741744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865" y="4104266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865" y="4466787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865" y="4829296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865" y="5191817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865" y="5554339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7865" y="5916860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7865" y="6279382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865" y="6641903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7865" y="7004425"/>
            <a:ext cx="9715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1854" y="1767789"/>
            <a:ext cx="3133725" cy="546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3005">
              <a:lnSpc>
                <a:spcPct val="1487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Amministrativo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legale </a:t>
            </a:r>
            <a:r>
              <a:rPr sz="1600" dirty="0">
                <a:latin typeface="Arial MT"/>
                <a:cs typeface="Arial MT"/>
              </a:rPr>
              <a:t>Alpinismo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giovanile</a:t>
            </a:r>
            <a:endParaRPr sz="1600">
              <a:latin typeface="Arial MT"/>
              <a:cs typeface="Arial MT"/>
            </a:endParaRPr>
          </a:p>
          <a:p>
            <a:pPr marL="12700" marR="485775">
              <a:lnSpc>
                <a:spcPct val="148700"/>
              </a:lnSpc>
            </a:pPr>
            <a:r>
              <a:rPr sz="1600" dirty="0">
                <a:latin typeface="Arial MT"/>
                <a:cs typeface="Arial MT"/>
              </a:rPr>
              <a:t>Comitato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redazione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bollettino Comunicazione Escursionismo</a:t>
            </a:r>
            <a:endParaRPr sz="1600">
              <a:latin typeface="Arial MT"/>
              <a:cs typeface="Arial MT"/>
            </a:endParaRPr>
          </a:p>
          <a:p>
            <a:pPr marL="12700" marR="2034539">
              <a:lnSpc>
                <a:spcPct val="148700"/>
              </a:lnSpc>
            </a:pPr>
            <a:r>
              <a:rPr sz="1600" spc="-10" dirty="0">
                <a:latin typeface="Arial MT"/>
                <a:cs typeface="Arial MT"/>
              </a:rPr>
              <a:t>Medica </a:t>
            </a:r>
            <a:r>
              <a:rPr sz="1600" dirty="0">
                <a:latin typeface="Arial MT"/>
                <a:cs typeface="Arial MT"/>
              </a:rPr>
              <a:t>Premio</a:t>
            </a:r>
            <a:r>
              <a:rPr sz="1600" spc="-45" dirty="0">
                <a:latin typeface="Arial MT"/>
                <a:cs typeface="Arial MT"/>
              </a:rPr>
              <a:t> SAT </a:t>
            </a:r>
            <a:r>
              <a:rPr sz="1600" spc="-10" dirty="0">
                <a:latin typeface="Arial MT"/>
                <a:cs typeface="Arial MT"/>
              </a:rPr>
              <a:t>Rifugi</a:t>
            </a:r>
            <a:endParaRPr sz="1600">
              <a:latin typeface="Arial MT"/>
              <a:cs typeface="Arial MT"/>
            </a:endParaRPr>
          </a:p>
          <a:p>
            <a:pPr marL="12700" marR="1263015">
              <a:lnSpc>
                <a:spcPct val="148700"/>
              </a:lnSpc>
            </a:pPr>
            <a:r>
              <a:rPr sz="1600" dirty="0">
                <a:latin typeface="Arial MT"/>
                <a:cs typeface="Arial MT"/>
              </a:rPr>
              <a:t>Scuole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10" dirty="0">
                <a:latin typeface="Arial MT"/>
                <a:cs typeface="Arial MT"/>
              </a:rPr>
              <a:t> formazione </a:t>
            </a:r>
            <a:r>
              <a:rPr sz="1600" dirty="0">
                <a:latin typeface="Arial MT"/>
                <a:cs typeface="Arial MT"/>
              </a:rPr>
              <a:t>Scuole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alpinismo Sentieri</a:t>
            </a:r>
            <a:endParaRPr sz="1600">
              <a:latin typeface="Arial MT"/>
              <a:cs typeface="Arial MT"/>
            </a:endParaRPr>
          </a:p>
          <a:p>
            <a:pPr marL="12700" marR="574040">
              <a:lnSpc>
                <a:spcPct val="148700"/>
              </a:lnSpc>
            </a:pPr>
            <a:r>
              <a:rPr sz="1600" dirty="0">
                <a:latin typeface="Arial MT"/>
                <a:cs typeface="Arial MT"/>
              </a:rPr>
              <a:t>Storico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culturale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biblioteca Speleologica</a:t>
            </a:r>
            <a:endParaRPr sz="1600">
              <a:latin typeface="Arial MT"/>
              <a:cs typeface="Arial MT"/>
            </a:endParaRPr>
          </a:p>
          <a:p>
            <a:pPr marL="12700" marR="5080">
              <a:lnSpc>
                <a:spcPct val="148700"/>
              </a:lnSpc>
            </a:pPr>
            <a:r>
              <a:rPr sz="1600" spc="-20" dirty="0">
                <a:latin typeface="Arial MT"/>
                <a:cs typeface="Arial MT"/>
              </a:rPr>
              <a:t>TAM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tutela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ambiente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montano </a:t>
            </a:r>
            <a:r>
              <a:rPr sz="1600" dirty="0">
                <a:latin typeface="Arial MT"/>
                <a:cs typeface="Arial MT"/>
              </a:rPr>
              <a:t>Gruppo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lavoro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“Montagna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tutti”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1758" y="1655655"/>
            <a:ext cx="2190241" cy="179999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8003" y="3599644"/>
            <a:ext cx="1799996" cy="254267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5904001" y="1583646"/>
            <a:ext cx="4032250" cy="5760085"/>
            <a:chOff x="5904001" y="1583646"/>
            <a:chExt cx="4032250" cy="576008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5755" y="1583646"/>
              <a:ext cx="2190242" cy="291420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001" y="4103643"/>
              <a:ext cx="1799996" cy="25426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1680" y="4686484"/>
              <a:ext cx="1714322" cy="26571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64" y="79471"/>
            <a:ext cx="7304405" cy="12617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Video</a:t>
            </a:r>
            <a:r>
              <a:rPr spc="-60" dirty="0"/>
              <a:t> </a:t>
            </a:r>
            <a:r>
              <a:rPr dirty="0"/>
              <a:t>introduttivi</a:t>
            </a:r>
            <a:r>
              <a:rPr spc="-50" dirty="0"/>
              <a:t> </a:t>
            </a:r>
            <a:r>
              <a:rPr dirty="0"/>
              <a:t>alle</a:t>
            </a:r>
            <a:r>
              <a:rPr spc="-45" dirty="0"/>
              <a:t> </a:t>
            </a:r>
            <a:r>
              <a:rPr spc="-10" dirty="0"/>
              <a:t>attività escursionistiche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870463"/>
            <a:ext cx="17887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00"/>
              </a:spcBef>
              <a:buClr>
                <a:srgbClr val="03607A"/>
              </a:buClr>
              <a:buSzPct val="45000"/>
              <a:buFont typeface="Lucida Sans Unicode"/>
              <a:buChar char="●"/>
              <a:tabLst>
                <a:tab pos="336550" algn="l"/>
              </a:tabLst>
            </a:pPr>
            <a:r>
              <a:rPr sz="3000" spc="-10" dirty="0">
                <a:latin typeface="Arial MT"/>
                <a:cs typeface="Arial MT"/>
              </a:rPr>
              <a:t>Invernali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855" y="303326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855" y="355922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855" y="408517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855" y="2363170"/>
            <a:ext cx="5325110" cy="212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1930400" indent="-324485">
              <a:lnSpc>
                <a:spcPct val="127800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3000" spc="89" baseline="1250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3000" baseline="12500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2"/>
              </a:rPr>
              <a:t>Meteo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2"/>
              </a:rPr>
              <a:t>e</a:t>
            </a:r>
            <a:r>
              <a:rPr sz="2700" spc="-15" dirty="0">
                <a:solidFill>
                  <a:srgbClr val="00007F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700" spc="-20" dirty="0">
                <a:solidFill>
                  <a:srgbClr val="00007F"/>
                </a:solidFill>
                <a:latin typeface="Arial MT"/>
                <a:cs typeface="Arial MT"/>
                <a:hlinkClick r:id="rId2"/>
              </a:rPr>
              <a:t>neve</a:t>
            </a:r>
            <a:r>
              <a:rPr sz="2700" spc="-20" dirty="0">
                <a:solidFill>
                  <a:srgbClr val="00007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3"/>
              </a:rPr>
              <a:t>Disturbo</a:t>
            </a:r>
            <a:r>
              <a:rPr sz="2700" spc="-30" dirty="0">
                <a:solidFill>
                  <a:srgbClr val="00007F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3"/>
              </a:rPr>
              <a:t>della</a:t>
            </a:r>
            <a:r>
              <a:rPr sz="2700" spc="-20" dirty="0">
                <a:solidFill>
                  <a:srgbClr val="00007F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  <a:hlinkClick r:id="rId3"/>
              </a:rPr>
              <a:t>fauna</a:t>
            </a:r>
            <a:endParaRPr sz="2700">
              <a:latin typeface="Arial MT"/>
              <a:cs typeface="Arial MT"/>
            </a:endParaRPr>
          </a:p>
          <a:p>
            <a:pPr marL="336550" marR="5080">
              <a:lnSpc>
                <a:spcPct val="127800"/>
              </a:lnSpc>
            </a:pP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4"/>
              </a:rPr>
              <a:t>Scialpinismo:</a:t>
            </a:r>
            <a:r>
              <a:rPr sz="2700" spc="-35" dirty="0">
                <a:solidFill>
                  <a:srgbClr val="00007F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4"/>
              </a:rPr>
              <a:t>scegliere</a:t>
            </a:r>
            <a:r>
              <a:rPr sz="2700" spc="-25" dirty="0">
                <a:solidFill>
                  <a:srgbClr val="00007F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4"/>
              </a:rPr>
              <a:t>i</a:t>
            </a:r>
            <a:r>
              <a:rPr sz="2700" spc="-20" dirty="0">
                <a:solidFill>
                  <a:srgbClr val="00007F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  <a:hlinkClick r:id="rId4"/>
              </a:rPr>
              <a:t>percors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</a:rPr>
              <a:t>i 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5"/>
              </a:rPr>
              <a:t>Ciaspole:</a:t>
            </a:r>
            <a:r>
              <a:rPr sz="2700" spc="-20" dirty="0">
                <a:solidFill>
                  <a:srgbClr val="00007F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5"/>
              </a:rPr>
              <a:t>non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5"/>
              </a:rPr>
              <a:t>è</a:t>
            </a:r>
            <a:r>
              <a:rPr sz="2700" spc="-15" dirty="0">
                <a:solidFill>
                  <a:srgbClr val="00007F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5"/>
              </a:rPr>
              <a:t>solo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  <a:hlinkClick r:id="rId5"/>
              </a:rPr>
              <a:t> camminare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865" y="4694308"/>
            <a:ext cx="16319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854" y="4576947"/>
            <a:ext cx="10623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 MT"/>
                <a:cs typeface="Arial MT"/>
              </a:rPr>
              <a:t>Estive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9855" y="573974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855" y="6265704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9855" y="679166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9855" y="5069641"/>
            <a:ext cx="3608704" cy="212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1966595" indent="-324485">
              <a:lnSpc>
                <a:spcPct val="127800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3000" spc="89" baseline="1250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3000" baseline="12500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</a:rPr>
              <a:t>I 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  <a:hlinkClick r:id="rId6"/>
              </a:rPr>
              <a:t>sentieri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</a:rPr>
              <a:t>I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</a:rPr>
              <a:t> 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  <a:hlinkClick r:id="rId7"/>
              </a:rPr>
              <a:t>rifugi</a:t>
            </a:r>
            <a:endParaRPr sz="2700">
              <a:latin typeface="Arial MT"/>
              <a:cs typeface="Arial MT"/>
            </a:endParaRPr>
          </a:p>
          <a:p>
            <a:pPr marL="336550" marR="5080">
              <a:lnSpc>
                <a:spcPct val="127800"/>
              </a:lnSpc>
            </a:pP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8"/>
              </a:rPr>
              <a:t>Prima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  <a:hlinkClick r:id="rId8"/>
              </a:rPr>
              <a:t> dell’escursione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00007F"/>
                </a:solidFill>
                <a:latin typeface="Arial MT"/>
                <a:cs typeface="Arial MT"/>
                <a:hlinkClick r:id="rId9"/>
              </a:rPr>
              <a:t>Le</a:t>
            </a:r>
            <a:r>
              <a:rPr sz="2700" spc="-5" dirty="0">
                <a:solidFill>
                  <a:srgbClr val="00007F"/>
                </a:solidFill>
                <a:latin typeface="Arial MT"/>
                <a:cs typeface="Arial MT"/>
                <a:hlinkClick r:id="rId9"/>
              </a:rPr>
              <a:t> </a:t>
            </a:r>
            <a:r>
              <a:rPr sz="2700" spc="-10" dirty="0">
                <a:solidFill>
                  <a:srgbClr val="00007F"/>
                </a:solidFill>
                <a:latin typeface="Arial MT"/>
                <a:cs typeface="Arial MT"/>
                <a:hlinkClick r:id="rId9"/>
              </a:rPr>
              <a:t>ferrate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Preparare</a:t>
            </a:r>
            <a:r>
              <a:rPr spc="-220" dirty="0"/>
              <a:t> </a:t>
            </a:r>
            <a:r>
              <a:rPr spc="-10" dirty="0"/>
              <a:t>un'escursione </a:t>
            </a:r>
            <a:r>
              <a:rPr dirty="0"/>
              <a:t>pianificare</a:t>
            </a:r>
            <a:r>
              <a:rPr spc="-55" dirty="0"/>
              <a:t> </a:t>
            </a:r>
            <a:r>
              <a:rPr dirty="0"/>
              <a:t>e</a:t>
            </a:r>
            <a:r>
              <a:rPr spc="-55" dirty="0"/>
              <a:t> </a:t>
            </a:r>
            <a:r>
              <a:rPr spc="-10" dirty="0"/>
              <a:t>prevedere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971263"/>
            <a:ext cx="12890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854" y="1880191"/>
            <a:ext cx="497713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latin typeface="Arial MT"/>
                <a:cs typeface="Arial MT"/>
              </a:rPr>
              <a:t>Scala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grande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-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filtro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regionale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(a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casa)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855" y="2834190"/>
            <a:ext cx="13081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2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855" y="3259347"/>
            <a:ext cx="13081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2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855" y="2267980"/>
            <a:ext cx="6764655" cy="130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080" indent="-324485">
              <a:lnSpc>
                <a:spcPct val="139500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2250" spc="37" baseline="12962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2250" baseline="12962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Arial MT"/>
                <a:cs typeface="Arial MT"/>
              </a:rPr>
              <a:t>condizioni: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bollettini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meteorologici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informazioni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generali </a:t>
            </a:r>
            <a:r>
              <a:rPr sz="2000" dirty="0">
                <a:latin typeface="Arial MT"/>
                <a:cs typeface="Arial MT"/>
              </a:rPr>
              <a:t>terreno: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carta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topografica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guide</a:t>
            </a:r>
            <a:endParaRPr sz="2000">
              <a:latin typeface="Arial MT"/>
              <a:cs typeface="Arial MT"/>
            </a:endParaRPr>
          </a:p>
          <a:p>
            <a:pPr marL="336550">
              <a:lnSpc>
                <a:spcPct val="100000"/>
              </a:lnSpc>
              <a:spcBef>
                <a:spcPts val="944"/>
              </a:spcBef>
            </a:pPr>
            <a:r>
              <a:rPr sz="2000" dirty="0">
                <a:latin typeface="Arial MT"/>
                <a:cs typeface="Arial MT"/>
              </a:rPr>
              <a:t>fattore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umano: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partecipanti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equipaggiamento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865" y="3752184"/>
            <a:ext cx="12890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854" y="3661112"/>
            <a:ext cx="599059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latin typeface="Arial MT"/>
                <a:cs typeface="Arial MT"/>
              </a:rPr>
              <a:t>Scala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media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-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filtro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zonale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(sul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posto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all'arrivo)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9855" y="4615111"/>
            <a:ext cx="13081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2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855" y="5040269"/>
            <a:ext cx="13081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2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9855" y="4048901"/>
            <a:ext cx="6427470" cy="130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080" indent="-324485">
              <a:lnSpc>
                <a:spcPct val="139500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2250" spc="37" baseline="12962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2250" baseline="12962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Arial MT"/>
                <a:cs typeface="Arial MT"/>
              </a:rPr>
              <a:t>condizioni: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ambientali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generali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meteorologiche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locali </a:t>
            </a:r>
            <a:r>
              <a:rPr sz="2000" dirty="0">
                <a:latin typeface="Arial MT"/>
                <a:cs typeface="Arial MT"/>
              </a:rPr>
              <a:t>terreno: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traccia</a:t>
            </a:r>
            <a:endParaRPr sz="2000">
              <a:latin typeface="Arial MT"/>
              <a:cs typeface="Arial MT"/>
            </a:endParaRPr>
          </a:p>
          <a:p>
            <a:pPr marL="336550">
              <a:lnSpc>
                <a:spcPct val="100000"/>
              </a:lnSpc>
              <a:spcBef>
                <a:spcPts val="944"/>
              </a:spcBef>
            </a:pPr>
            <a:r>
              <a:rPr sz="2000" dirty="0">
                <a:latin typeface="Arial MT"/>
                <a:cs typeface="Arial MT"/>
              </a:rPr>
              <a:t>fattore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umano: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partecipanti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controllo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tempi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865" y="5533105"/>
            <a:ext cx="12890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1854" y="5442020"/>
            <a:ext cx="6664959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latin typeface="Arial MT"/>
                <a:cs typeface="Arial MT"/>
              </a:rPr>
              <a:t>Scala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piccola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-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filtro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locale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(sul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posto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movimento)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9855" y="6396032"/>
            <a:ext cx="13081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2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9855" y="6821189"/>
            <a:ext cx="13081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2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9855" y="5829822"/>
            <a:ext cx="7134859" cy="130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146050" indent="-324485">
              <a:lnSpc>
                <a:spcPct val="139500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2250" spc="37" baseline="12962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2250" baseline="12962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Arial MT"/>
                <a:cs typeface="Arial MT"/>
              </a:rPr>
              <a:t>condizioni: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ambiente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specifico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meteorologiche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istantanee </a:t>
            </a:r>
            <a:r>
              <a:rPr sz="2000" dirty="0">
                <a:latin typeface="Arial MT"/>
                <a:cs typeface="Arial MT"/>
              </a:rPr>
              <a:t>terreno: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microtraccia</a:t>
            </a:r>
            <a:endParaRPr sz="2000">
              <a:latin typeface="Arial MT"/>
              <a:cs typeface="Arial MT"/>
            </a:endParaRPr>
          </a:p>
          <a:p>
            <a:pPr marL="336550">
              <a:lnSpc>
                <a:spcPct val="100000"/>
              </a:lnSpc>
              <a:spcBef>
                <a:spcPts val="944"/>
              </a:spcBef>
            </a:pPr>
            <a:r>
              <a:rPr sz="2000" dirty="0">
                <a:latin typeface="Arial MT"/>
                <a:cs typeface="Arial MT"/>
              </a:rPr>
              <a:t>fattore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umano: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sicurezza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condizioni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fisiche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partecipanti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Preparare</a:t>
            </a:r>
            <a:r>
              <a:rPr spc="-220" dirty="0"/>
              <a:t> </a:t>
            </a:r>
            <a:r>
              <a:rPr spc="-10" dirty="0"/>
              <a:t>un'escursione </a:t>
            </a:r>
            <a:r>
              <a:rPr dirty="0"/>
              <a:t>cartografia</a:t>
            </a:r>
            <a:r>
              <a:rPr spc="-155" dirty="0"/>
              <a:t> </a:t>
            </a:r>
            <a:r>
              <a:rPr dirty="0"/>
              <a:t>e</a:t>
            </a:r>
            <a:r>
              <a:rPr spc="-150" dirty="0"/>
              <a:t> </a:t>
            </a:r>
            <a:r>
              <a:rPr spc="-10" dirty="0"/>
              <a:t>guide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1203" y="1512018"/>
            <a:ext cx="9187180" cy="6012180"/>
            <a:chOff x="331203" y="1512018"/>
            <a:chExt cx="9187180" cy="6012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4" y="1512018"/>
              <a:ext cx="8978379" cy="60119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203" y="1583646"/>
              <a:ext cx="1324800" cy="2519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004" y="1518127"/>
              <a:ext cx="2581922" cy="29455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361" y="1737011"/>
              <a:ext cx="3446640" cy="34466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6921" y="3815646"/>
              <a:ext cx="1486801" cy="2519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2163" y="3775323"/>
              <a:ext cx="2787840" cy="30643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8969" y="4520889"/>
              <a:ext cx="2823044" cy="28230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Preparare</a:t>
            </a:r>
            <a:r>
              <a:rPr spc="-220" dirty="0"/>
              <a:t> </a:t>
            </a:r>
            <a:r>
              <a:rPr spc="-10" dirty="0"/>
              <a:t>un'escursione </a:t>
            </a:r>
            <a:r>
              <a:rPr dirty="0"/>
              <a:t>previsioni</a:t>
            </a:r>
            <a:r>
              <a:rPr spc="-55" dirty="0"/>
              <a:t> </a:t>
            </a:r>
            <a:r>
              <a:rPr spc="-10" dirty="0"/>
              <a:t>meteorologiche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5" y="1947247"/>
            <a:ext cx="4910404" cy="50399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7995" y="1943653"/>
            <a:ext cx="4788001" cy="503999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12005"/>
            <a:ext cx="10080625" cy="6048375"/>
            <a:chOff x="0" y="1512005"/>
            <a:chExt cx="10080625" cy="6048375"/>
          </a:xfrm>
        </p:grpSpPr>
        <p:sp>
          <p:nvSpPr>
            <p:cNvPr id="3" name="object 3"/>
            <p:cNvSpPr/>
            <p:nvPr/>
          </p:nvSpPr>
          <p:spPr>
            <a:xfrm>
              <a:off x="0" y="1512005"/>
              <a:ext cx="10080625" cy="6048375"/>
            </a:xfrm>
            <a:custGeom>
              <a:avLst/>
              <a:gdLst/>
              <a:ahLst/>
              <a:cxnLst/>
              <a:rect l="l" t="t" r="r" b="b"/>
              <a:pathLst>
                <a:path w="10080625" h="6048375">
                  <a:moveTo>
                    <a:pt x="10080002" y="0"/>
                  </a:moveTo>
                  <a:lnTo>
                    <a:pt x="0" y="0"/>
                  </a:lnTo>
                  <a:lnTo>
                    <a:pt x="0" y="6048006"/>
                  </a:lnTo>
                  <a:lnTo>
                    <a:pt x="5039995" y="6048006"/>
                  </a:lnTo>
                  <a:lnTo>
                    <a:pt x="10080002" y="6048006"/>
                  </a:lnTo>
                  <a:lnTo>
                    <a:pt x="10080002" y="0"/>
                  </a:lnTo>
                  <a:close/>
                </a:path>
              </a:pathLst>
            </a:custGeom>
            <a:solidFill>
              <a:srgbClr val="B3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4004" y="1857255"/>
              <a:ext cx="1799996" cy="17783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001" y="2484013"/>
              <a:ext cx="2563177" cy="41756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23200" y="2754726"/>
              <a:ext cx="1620520" cy="305435"/>
            </a:xfrm>
            <a:custGeom>
              <a:avLst/>
              <a:gdLst/>
              <a:ahLst/>
              <a:cxnLst/>
              <a:rect l="l" t="t" r="r" b="b"/>
              <a:pathLst>
                <a:path w="1620520" h="305435">
                  <a:moveTo>
                    <a:pt x="1619999" y="0"/>
                  </a:moveTo>
                  <a:lnTo>
                    <a:pt x="0" y="0"/>
                  </a:lnTo>
                  <a:lnTo>
                    <a:pt x="0" y="305282"/>
                  </a:lnTo>
                  <a:lnTo>
                    <a:pt x="809993" y="305282"/>
                  </a:lnTo>
                  <a:lnTo>
                    <a:pt x="1619999" y="305282"/>
                  </a:lnTo>
                  <a:lnTo>
                    <a:pt x="1619999" y="0"/>
                  </a:lnTo>
                  <a:close/>
                </a:path>
              </a:pathLst>
            </a:custGeom>
            <a:solidFill>
              <a:srgbClr val="B3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Preparare</a:t>
            </a:r>
            <a:r>
              <a:rPr spc="-220" dirty="0"/>
              <a:t> </a:t>
            </a:r>
            <a:r>
              <a:rPr spc="-10" dirty="0"/>
              <a:t>un'escursione equipaggiamento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3375" y="2802503"/>
            <a:ext cx="1457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ABBIGLIAMENTO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7199" y="3629171"/>
            <a:ext cx="1836420" cy="1015365"/>
          </a:xfrm>
          <a:custGeom>
            <a:avLst/>
            <a:gdLst/>
            <a:ahLst/>
            <a:cxnLst/>
            <a:rect l="l" t="t" r="r" b="b"/>
            <a:pathLst>
              <a:path w="1836420" h="1015364">
                <a:moveTo>
                  <a:pt x="1836000" y="0"/>
                </a:moveTo>
                <a:lnTo>
                  <a:pt x="0" y="0"/>
                </a:lnTo>
                <a:lnTo>
                  <a:pt x="0" y="1014831"/>
                </a:lnTo>
                <a:lnTo>
                  <a:pt x="918006" y="1014831"/>
                </a:lnTo>
                <a:lnTo>
                  <a:pt x="1836000" y="1014831"/>
                </a:lnTo>
                <a:lnTo>
                  <a:pt x="1836000" y="0"/>
                </a:lnTo>
                <a:close/>
              </a:path>
            </a:pathLst>
          </a:custGeom>
          <a:solidFill>
            <a:srgbClr val="B3C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" y="3728778"/>
            <a:ext cx="1729739" cy="80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Accessori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70"/>
              </a:lnSpc>
              <a:spcBef>
                <a:spcPts val="65"/>
              </a:spcBef>
            </a:pP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protezione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solare,</a:t>
            </a:r>
            <a:r>
              <a:rPr sz="1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cappello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visiera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occhiali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sole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estate;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guanti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cappello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di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lana</a:t>
            </a:r>
            <a:r>
              <a:rPr sz="10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inverno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7199" y="4546442"/>
            <a:ext cx="1836420" cy="709930"/>
          </a:xfrm>
          <a:custGeom>
            <a:avLst/>
            <a:gdLst/>
            <a:ahLst/>
            <a:cxnLst/>
            <a:rect l="l" t="t" r="r" b="b"/>
            <a:pathLst>
              <a:path w="1836420" h="709929">
                <a:moveTo>
                  <a:pt x="1836000" y="0"/>
                </a:moveTo>
                <a:lnTo>
                  <a:pt x="0" y="0"/>
                </a:lnTo>
                <a:lnTo>
                  <a:pt x="0" y="709561"/>
                </a:lnTo>
                <a:lnTo>
                  <a:pt x="918006" y="709561"/>
                </a:lnTo>
                <a:lnTo>
                  <a:pt x="1836000" y="709561"/>
                </a:lnTo>
                <a:lnTo>
                  <a:pt x="1836000" y="0"/>
                </a:lnTo>
                <a:close/>
              </a:path>
            </a:pathLst>
          </a:custGeom>
          <a:solidFill>
            <a:srgbClr val="B3C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30503" y="4726706"/>
            <a:ext cx="1249045" cy="35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Giacca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FFFFFF"/>
                </a:solidFill>
                <a:latin typeface="Arial"/>
                <a:cs typeface="Arial"/>
              </a:rPr>
              <a:t>vento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15"/>
              </a:lnSpc>
            </a:pP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ed</a:t>
            </a:r>
            <a:r>
              <a:rPr sz="1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eventuale</a:t>
            </a:r>
            <a:r>
              <a:rPr sz="10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poncho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1194" y="5220011"/>
            <a:ext cx="1836420" cy="414020"/>
          </a:xfrm>
          <a:custGeom>
            <a:avLst/>
            <a:gdLst/>
            <a:ahLst/>
            <a:cxnLst/>
            <a:rect l="l" t="t" r="r" b="b"/>
            <a:pathLst>
              <a:path w="1836420" h="414020">
                <a:moveTo>
                  <a:pt x="1836000" y="0"/>
                </a:moveTo>
                <a:lnTo>
                  <a:pt x="0" y="0"/>
                </a:lnTo>
                <a:lnTo>
                  <a:pt x="0" y="413638"/>
                </a:lnTo>
                <a:lnTo>
                  <a:pt x="918006" y="413638"/>
                </a:lnTo>
                <a:lnTo>
                  <a:pt x="1836000" y="413638"/>
                </a:lnTo>
                <a:lnTo>
                  <a:pt x="1836000" y="0"/>
                </a:lnTo>
                <a:close/>
              </a:path>
            </a:pathLst>
          </a:custGeom>
          <a:solidFill>
            <a:srgbClr val="B3C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4499" y="5229625"/>
            <a:ext cx="126111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Coprizaino</a:t>
            </a:r>
            <a:r>
              <a:rPr sz="1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pioggia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7199" y="5825166"/>
            <a:ext cx="1836420" cy="727075"/>
          </a:xfrm>
          <a:custGeom>
            <a:avLst/>
            <a:gdLst/>
            <a:ahLst/>
            <a:cxnLst/>
            <a:rect l="l" t="t" r="r" b="b"/>
            <a:pathLst>
              <a:path w="1836420" h="727075">
                <a:moveTo>
                  <a:pt x="1836000" y="0"/>
                </a:moveTo>
                <a:lnTo>
                  <a:pt x="0" y="0"/>
                </a:lnTo>
                <a:lnTo>
                  <a:pt x="0" y="726846"/>
                </a:lnTo>
                <a:lnTo>
                  <a:pt x="918006" y="726846"/>
                </a:lnTo>
                <a:lnTo>
                  <a:pt x="1836000" y="726846"/>
                </a:lnTo>
                <a:lnTo>
                  <a:pt x="1836000" y="0"/>
                </a:lnTo>
                <a:close/>
              </a:path>
            </a:pathLst>
          </a:custGeom>
          <a:solidFill>
            <a:srgbClr val="B3C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30503" y="5928735"/>
            <a:ext cx="161417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sz="1200" b="1" i="1" spc="-20" dirty="0">
                <a:solidFill>
                  <a:srgbClr val="FFFFFF"/>
                </a:solidFill>
                <a:latin typeface="Arial"/>
                <a:cs typeface="Arial"/>
              </a:rPr>
              <a:t>Pile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60"/>
              </a:lnSpc>
              <a:spcBef>
                <a:spcPts val="75"/>
              </a:spcBef>
            </a:pP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leggero</a:t>
            </a:r>
            <a:r>
              <a:rPr sz="1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estate</a:t>
            </a:r>
            <a:r>
              <a:rPr sz="1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pesante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inverno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3189" y="6395765"/>
            <a:ext cx="2556510" cy="692150"/>
            <a:chOff x="223189" y="6395765"/>
            <a:chExt cx="2556510" cy="69215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189" y="6475699"/>
              <a:ext cx="2555989" cy="6116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07199" y="6395765"/>
              <a:ext cx="1836420" cy="588645"/>
            </a:xfrm>
            <a:custGeom>
              <a:avLst/>
              <a:gdLst/>
              <a:ahLst/>
              <a:cxnLst/>
              <a:rect l="l" t="t" r="r" b="b"/>
              <a:pathLst>
                <a:path w="1836420" h="588645">
                  <a:moveTo>
                    <a:pt x="1836000" y="0"/>
                  </a:moveTo>
                  <a:lnTo>
                    <a:pt x="0" y="0"/>
                  </a:lnTo>
                  <a:lnTo>
                    <a:pt x="0" y="588238"/>
                  </a:lnTo>
                  <a:lnTo>
                    <a:pt x="918006" y="588238"/>
                  </a:lnTo>
                  <a:lnTo>
                    <a:pt x="1836000" y="588238"/>
                  </a:lnTo>
                  <a:lnTo>
                    <a:pt x="1836000" y="0"/>
                  </a:lnTo>
                  <a:close/>
                </a:path>
              </a:pathLst>
            </a:custGeom>
            <a:solidFill>
              <a:srgbClr val="B3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30503" y="6578175"/>
            <a:ext cx="154178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Maglietta</a:t>
            </a:r>
            <a:r>
              <a:rPr sz="12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ricambio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Calzini</a:t>
            </a:r>
            <a:r>
              <a:rPr sz="12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2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ricambio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417803" y="2334965"/>
            <a:ext cx="2520315" cy="3042920"/>
            <a:chOff x="7417803" y="2334965"/>
            <a:chExt cx="2520315" cy="304292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7803" y="2334965"/>
              <a:ext cx="2519984" cy="30427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281796" y="2612168"/>
              <a:ext cx="1620520" cy="305435"/>
            </a:xfrm>
            <a:custGeom>
              <a:avLst/>
              <a:gdLst/>
              <a:ahLst/>
              <a:cxnLst/>
              <a:rect l="l" t="t" r="r" b="b"/>
              <a:pathLst>
                <a:path w="1620520" h="305435">
                  <a:moveTo>
                    <a:pt x="1619999" y="0"/>
                  </a:moveTo>
                  <a:lnTo>
                    <a:pt x="0" y="0"/>
                  </a:lnTo>
                  <a:lnTo>
                    <a:pt x="0" y="305282"/>
                  </a:lnTo>
                  <a:lnTo>
                    <a:pt x="810005" y="305282"/>
                  </a:lnTo>
                  <a:lnTo>
                    <a:pt x="1619999" y="305282"/>
                  </a:lnTo>
                  <a:lnTo>
                    <a:pt x="1619999" y="0"/>
                  </a:lnTo>
                  <a:close/>
                </a:path>
              </a:pathLst>
            </a:custGeom>
            <a:solidFill>
              <a:srgbClr val="B3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574023" y="2659946"/>
            <a:ext cx="1035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STRUMENTI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65795" y="3332169"/>
            <a:ext cx="1836420" cy="687070"/>
          </a:xfrm>
          <a:custGeom>
            <a:avLst/>
            <a:gdLst/>
            <a:ahLst/>
            <a:cxnLst/>
            <a:rect l="l" t="t" r="r" b="b"/>
            <a:pathLst>
              <a:path w="1836420" h="687070">
                <a:moveTo>
                  <a:pt x="1836000" y="0"/>
                </a:moveTo>
                <a:lnTo>
                  <a:pt x="0" y="0"/>
                </a:lnTo>
                <a:lnTo>
                  <a:pt x="0" y="686879"/>
                </a:lnTo>
                <a:lnTo>
                  <a:pt x="918006" y="686879"/>
                </a:lnTo>
                <a:lnTo>
                  <a:pt x="1836000" y="686879"/>
                </a:lnTo>
                <a:lnTo>
                  <a:pt x="1836000" y="0"/>
                </a:lnTo>
                <a:close/>
              </a:path>
            </a:pathLst>
          </a:custGeom>
          <a:solidFill>
            <a:srgbClr val="B3C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089100" y="3341783"/>
            <a:ext cx="1748155" cy="6527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204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Sacchetto</a:t>
            </a:r>
            <a:r>
              <a:rPr sz="12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2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plastica</a:t>
            </a:r>
            <a:r>
              <a:rPr sz="1200" b="1" i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contenere</a:t>
            </a:r>
            <a:r>
              <a:rPr sz="1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l'abbigliamento (protezione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dall'acqua)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per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contenere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rifiuti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077313" y="4088162"/>
            <a:ext cx="1836420" cy="687070"/>
          </a:xfrm>
          <a:custGeom>
            <a:avLst/>
            <a:gdLst/>
            <a:ahLst/>
            <a:cxnLst/>
            <a:rect l="l" t="t" r="r" b="b"/>
            <a:pathLst>
              <a:path w="1836420" h="687070">
                <a:moveTo>
                  <a:pt x="1836000" y="0"/>
                </a:moveTo>
                <a:lnTo>
                  <a:pt x="0" y="0"/>
                </a:lnTo>
                <a:lnTo>
                  <a:pt x="0" y="686879"/>
                </a:lnTo>
                <a:lnTo>
                  <a:pt x="918006" y="686879"/>
                </a:lnTo>
                <a:lnTo>
                  <a:pt x="1836000" y="686879"/>
                </a:lnTo>
                <a:lnTo>
                  <a:pt x="1836000" y="0"/>
                </a:lnTo>
                <a:close/>
              </a:path>
            </a:pathLst>
          </a:custGeom>
          <a:solidFill>
            <a:srgbClr val="B3C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100618" y="4331062"/>
            <a:ext cx="1236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Pronto</a:t>
            </a:r>
            <a:r>
              <a:rPr sz="1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soccorso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06486" y="4808163"/>
            <a:ext cx="1795780" cy="561975"/>
          </a:xfrm>
          <a:custGeom>
            <a:avLst/>
            <a:gdLst/>
            <a:ahLst/>
            <a:cxnLst/>
            <a:rect l="l" t="t" r="r" b="b"/>
            <a:pathLst>
              <a:path w="1795779" h="561975">
                <a:moveTo>
                  <a:pt x="1795310" y="0"/>
                </a:moveTo>
                <a:lnTo>
                  <a:pt x="0" y="0"/>
                </a:lnTo>
                <a:lnTo>
                  <a:pt x="0" y="561606"/>
                </a:lnTo>
                <a:lnTo>
                  <a:pt x="897839" y="561606"/>
                </a:lnTo>
                <a:lnTo>
                  <a:pt x="1795310" y="561606"/>
                </a:lnTo>
                <a:lnTo>
                  <a:pt x="1795310" y="0"/>
                </a:lnTo>
                <a:close/>
              </a:path>
            </a:pathLst>
          </a:custGeom>
          <a:solidFill>
            <a:srgbClr val="B3C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129778" y="4988427"/>
            <a:ext cx="1279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Bussola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mappa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417803" y="6480372"/>
            <a:ext cx="2520315" cy="575945"/>
            <a:chOff x="7417803" y="6480372"/>
            <a:chExt cx="2520315" cy="575945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7803" y="6480372"/>
              <a:ext cx="2519984" cy="57562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106485" y="6593047"/>
              <a:ext cx="1795780" cy="391160"/>
            </a:xfrm>
            <a:custGeom>
              <a:avLst/>
              <a:gdLst/>
              <a:ahLst/>
              <a:cxnLst/>
              <a:rect l="l" t="t" r="r" b="b"/>
              <a:pathLst>
                <a:path w="1795779" h="391159">
                  <a:moveTo>
                    <a:pt x="1795310" y="0"/>
                  </a:moveTo>
                  <a:lnTo>
                    <a:pt x="0" y="0"/>
                  </a:lnTo>
                  <a:lnTo>
                    <a:pt x="0" y="390956"/>
                  </a:lnTo>
                  <a:lnTo>
                    <a:pt x="897839" y="390956"/>
                  </a:lnTo>
                  <a:lnTo>
                    <a:pt x="1795310" y="390956"/>
                  </a:lnTo>
                  <a:lnTo>
                    <a:pt x="1795310" y="0"/>
                  </a:lnTo>
                  <a:close/>
                </a:path>
              </a:pathLst>
            </a:custGeom>
            <a:solidFill>
              <a:srgbClr val="B3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129778" y="6602661"/>
            <a:ext cx="1549400" cy="35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Macchina</a:t>
            </a:r>
            <a:r>
              <a:rPr sz="1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fotografica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15"/>
              </a:lnSpc>
            </a:pP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(a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scelta)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560005" y="5385607"/>
            <a:ext cx="2371725" cy="993775"/>
            <a:chOff x="7560005" y="5385607"/>
            <a:chExt cx="2371725" cy="993775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60005" y="5557679"/>
              <a:ext cx="540003" cy="2696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60005" y="6015603"/>
              <a:ext cx="540003" cy="36324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136001" y="5385607"/>
              <a:ext cx="1795780" cy="925830"/>
            </a:xfrm>
            <a:custGeom>
              <a:avLst/>
              <a:gdLst/>
              <a:ahLst/>
              <a:cxnLst/>
              <a:rect l="l" t="t" r="r" b="b"/>
              <a:pathLst>
                <a:path w="1795779" h="925829">
                  <a:moveTo>
                    <a:pt x="1795322" y="0"/>
                  </a:moveTo>
                  <a:lnTo>
                    <a:pt x="0" y="0"/>
                  </a:lnTo>
                  <a:lnTo>
                    <a:pt x="0" y="925563"/>
                  </a:lnTo>
                  <a:lnTo>
                    <a:pt x="897839" y="925563"/>
                  </a:lnTo>
                  <a:lnTo>
                    <a:pt x="1795322" y="925563"/>
                  </a:lnTo>
                  <a:lnTo>
                    <a:pt x="1795322" y="0"/>
                  </a:lnTo>
                  <a:close/>
                </a:path>
              </a:pathLst>
            </a:custGeom>
            <a:solidFill>
              <a:srgbClr val="B3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159305" y="5565858"/>
            <a:ext cx="745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Fischietto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59305" y="6077782"/>
            <a:ext cx="1104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Torcia</a:t>
            </a:r>
            <a:r>
              <a:rPr sz="1200" b="1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elettrica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743998" y="4103644"/>
            <a:ext cx="2484120" cy="2880360"/>
            <a:chOff x="3743998" y="4103644"/>
            <a:chExt cx="2484120" cy="2880360"/>
          </a:xfrm>
        </p:grpSpPr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3998" y="4103644"/>
              <a:ext cx="2181961" cy="288000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608004" y="4392010"/>
              <a:ext cx="1620520" cy="305435"/>
            </a:xfrm>
            <a:custGeom>
              <a:avLst/>
              <a:gdLst/>
              <a:ahLst/>
              <a:cxnLst/>
              <a:rect l="l" t="t" r="r" b="b"/>
              <a:pathLst>
                <a:path w="1620520" h="305435">
                  <a:moveTo>
                    <a:pt x="1619999" y="0"/>
                  </a:moveTo>
                  <a:lnTo>
                    <a:pt x="0" y="0"/>
                  </a:lnTo>
                  <a:lnTo>
                    <a:pt x="0" y="305282"/>
                  </a:lnTo>
                  <a:lnTo>
                    <a:pt x="809993" y="305282"/>
                  </a:lnTo>
                  <a:lnTo>
                    <a:pt x="1619999" y="305282"/>
                  </a:lnTo>
                  <a:lnTo>
                    <a:pt x="1619999" y="0"/>
                  </a:lnTo>
                  <a:close/>
                </a:path>
              </a:pathLst>
            </a:custGeom>
            <a:solidFill>
              <a:srgbClr val="B3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700422" y="4439787"/>
            <a:ext cx="1433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ALIMENTAZIONE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27994" y="5148003"/>
            <a:ext cx="1836420" cy="720090"/>
          </a:xfrm>
          <a:custGeom>
            <a:avLst/>
            <a:gdLst/>
            <a:ahLst/>
            <a:cxnLst/>
            <a:rect l="l" t="t" r="r" b="b"/>
            <a:pathLst>
              <a:path w="1836420" h="720089">
                <a:moveTo>
                  <a:pt x="1836000" y="0"/>
                </a:moveTo>
                <a:lnTo>
                  <a:pt x="0" y="0"/>
                </a:lnTo>
                <a:lnTo>
                  <a:pt x="0" y="720001"/>
                </a:lnTo>
                <a:lnTo>
                  <a:pt x="918006" y="720001"/>
                </a:lnTo>
                <a:lnTo>
                  <a:pt x="1836000" y="720001"/>
                </a:lnTo>
                <a:lnTo>
                  <a:pt x="1836000" y="0"/>
                </a:lnTo>
                <a:close/>
              </a:path>
            </a:pathLst>
          </a:custGeom>
          <a:solidFill>
            <a:srgbClr val="B3C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451299" y="5248345"/>
            <a:ext cx="174053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Acqua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70"/>
              </a:lnSpc>
              <a:spcBef>
                <a:spcPts val="65"/>
              </a:spcBef>
            </a:pP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borraccia</a:t>
            </a:r>
            <a:r>
              <a:rPr sz="1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estate;</a:t>
            </a:r>
            <a:r>
              <a:rPr sz="1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thermos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0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bevande</a:t>
            </a:r>
            <a:r>
              <a:rPr sz="10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calde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inverno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392002" y="6120010"/>
            <a:ext cx="1872614" cy="720090"/>
          </a:xfrm>
          <a:custGeom>
            <a:avLst/>
            <a:gdLst/>
            <a:ahLst/>
            <a:cxnLst/>
            <a:rect l="l" t="t" r="r" b="b"/>
            <a:pathLst>
              <a:path w="1872614" h="720090">
                <a:moveTo>
                  <a:pt x="1871992" y="0"/>
                </a:moveTo>
                <a:lnTo>
                  <a:pt x="0" y="0"/>
                </a:lnTo>
                <a:lnTo>
                  <a:pt x="0" y="720001"/>
                </a:lnTo>
                <a:lnTo>
                  <a:pt x="936002" y="720001"/>
                </a:lnTo>
                <a:lnTo>
                  <a:pt x="1871992" y="720001"/>
                </a:lnTo>
                <a:lnTo>
                  <a:pt x="1871992" y="0"/>
                </a:lnTo>
                <a:close/>
              </a:path>
            </a:pathLst>
          </a:custGeom>
          <a:solidFill>
            <a:srgbClr val="B3C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415294" y="6146184"/>
            <a:ext cx="1790064" cy="65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Alimenti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70"/>
              </a:lnSpc>
              <a:spcBef>
                <a:spcPts val="65"/>
              </a:spcBef>
            </a:pP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panino,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tavoletta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cioccolata,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frutta</a:t>
            </a:r>
            <a:r>
              <a:rPr sz="105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secca,</a:t>
            </a:r>
            <a:r>
              <a:rPr sz="10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barrette, caramelle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Preparare</a:t>
            </a:r>
            <a:r>
              <a:rPr spc="-220" dirty="0"/>
              <a:t> </a:t>
            </a:r>
            <a:r>
              <a:rPr spc="-10" dirty="0"/>
              <a:t>un'escursione abbigliamento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968380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2393182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854" y="1790978"/>
            <a:ext cx="8018780" cy="87503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200" dirty="0">
                <a:latin typeface="Arial MT"/>
                <a:cs typeface="Arial MT"/>
              </a:rPr>
              <a:t>Strati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diversi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funzioni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diverse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(sistema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“a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cipolla”)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200" b="1" dirty="0">
                <a:latin typeface="Arial"/>
                <a:cs typeface="Arial"/>
              </a:rPr>
              <a:t>strato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di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base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 MT"/>
                <a:cs typeface="Arial MT"/>
              </a:rPr>
              <a:t>(allontanare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il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sudore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dalla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pelle)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-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tessuti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sintetici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855" y="2782704"/>
            <a:ext cx="1276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3858" y="2764708"/>
            <a:ext cx="328485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biancheria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(maglietta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+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calzini)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865" y="3259703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854" y="3171870"/>
            <a:ext cx="76320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Arial"/>
                <a:cs typeface="Arial"/>
              </a:rPr>
              <a:t>strato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isolante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(</a:t>
            </a:r>
            <a:r>
              <a:rPr sz="2200" i="1" dirty="0">
                <a:latin typeface="Arial"/>
                <a:cs typeface="Arial"/>
              </a:rPr>
              <a:t>softshell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-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impedire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dispersione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del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calore)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9855" y="3649225"/>
            <a:ext cx="1276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855" y="4059270"/>
            <a:ext cx="1276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3858" y="3510622"/>
            <a:ext cx="4029075" cy="845819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900" spc="-10" dirty="0">
                <a:latin typeface="Arial MT"/>
                <a:cs typeface="Arial MT"/>
              </a:rPr>
              <a:t>pantaloni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900" dirty="0">
                <a:latin typeface="Arial MT"/>
                <a:cs typeface="Arial MT"/>
              </a:rPr>
              <a:t>pile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(più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strati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tra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cui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anche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antivento)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865" y="4536269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1854" y="4448423"/>
            <a:ext cx="792543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Arial"/>
                <a:cs typeface="Arial"/>
              </a:rPr>
              <a:t>strato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protettivo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(</a:t>
            </a:r>
            <a:r>
              <a:rPr sz="2200" i="1" dirty="0">
                <a:latin typeface="Arial"/>
                <a:cs typeface="Arial"/>
              </a:rPr>
              <a:t>hardshell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-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antivento,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antipioggia,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traspirante)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9855" y="4925791"/>
            <a:ext cx="1276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9855" y="5335823"/>
            <a:ext cx="1276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3858" y="4787176"/>
            <a:ext cx="346710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6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giacca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vento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e/o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pile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antivento copripantaloni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7865" y="5812822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1854" y="5724989"/>
            <a:ext cx="12058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Arial MT"/>
                <a:cs typeface="Arial MT"/>
              </a:rPr>
              <a:t>accessori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9855" y="6170670"/>
            <a:ext cx="1276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9855" y="6580702"/>
            <a:ext cx="1276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53858" y="6032080"/>
            <a:ext cx="8296909" cy="111379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900" dirty="0">
                <a:latin typeface="Arial MT"/>
                <a:cs typeface="Arial MT"/>
              </a:rPr>
              <a:t>cappello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con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visiera</a:t>
            </a:r>
            <a:endParaRPr sz="1900">
              <a:latin typeface="Arial MT"/>
              <a:cs typeface="Arial MT"/>
            </a:endParaRPr>
          </a:p>
          <a:p>
            <a:pPr marL="12700" marR="5080">
              <a:lnSpc>
                <a:spcPts val="2110"/>
              </a:lnSpc>
              <a:spcBef>
                <a:spcPts val="1165"/>
              </a:spcBef>
            </a:pPr>
            <a:r>
              <a:rPr sz="1900" dirty="0">
                <a:latin typeface="Arial MT"/>
                <a:cs typeface="Arial MT"/>
              </a:rPr>
              <a:t>ulteriori</a:t>
            </a:r>
            <a:r>
              <a:rPr sz="1900" spc="9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protezioni</a:t>
            </a:r>
            <a:r>
              <a:rPr sz="1900" spc="9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(guanti,</a:t>
            </a:r>
            <a:r>
              <a:rPr sz="1900" spc="8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berretto</a:t>
            </a:r>
            <a:r>
              <a:rPr sz="1900" spc="9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[che</a:t>
            </a:r>
            <a:r>
              <a:rPr sz="1900" spc="9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copra</a:t>
            </a:r>
            <a:r>
              <a:rPr sz="1900" spc="9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le</a:t>
            </a:r>
            <a:r>
              <a:rPr sz="1900" spc="9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orecchie],</a:t>
            </a:r>
            <a:r>
              <a:rPr sz="1900" spc="9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occhiali,</a:t>
            </a:r>
            <a:r>
              <a:rPr sz="1900" spc="8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sciarpa, ecc.)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Preparare</a:t>
            </a:r>
            <a:r>
              <a:rPr spc="-220" dirty="0"/>
              <a:t> </a:t>
            </a:r>
            <a:r>
              <a:rPr spc="-10" dirty="0"/>
              <a:t>un'escursione abbigliamento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95" y="1800016"/>
            <a:ext cx="8906395" cy="539963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5797" y="3009246"/>
            <a:ext cx="3197225" cy="2822575"/>
            <a:chOff x="6715797" y="3009246"/>
            <a:chExt cx="3197225" cy="2822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0006" y="4201929"/>
              <a:ext cx="1632597" cy="16297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3997" y="3009246"/>
              <a:ext cx="1980006" cy="13464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5797" y="4355650"/>
              <a:ext cx="1420202" cy="144000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Preparare</a:t>
            </a:r>
            <a:r>
              <a:rPr spc="-220" dirty="0"/>
              <a:t> </a:t>
            </a:r>
            <a:r>
              <a:rPr spc="-10" dirty="0"/>
              <a:t>un'escursione calzature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7865" y="1960455"/>
            <a:ext cx="109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1854" y="1883429"/>
            <a:ext cx="45250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Scarpa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da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montagna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(“da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avvicinamento”)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9855" y="2347462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9855" y="2715026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3858" y="2208427"/>
            <a:ext cx="305879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7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scarpa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bassa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suola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rinforzata </a:t>
            </a:r>
            <a:r>
              <a:rPr sz="1600" dirty="0">
                <a:latin typeface="Arial MT"/>
                <a:cs typeface="Arial MT"/>
              </a:rPr>
              <a:t>poco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adatta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nel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periodo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invernale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865" y="3141263"/>
            <a:ext cx="109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854" y="3064224"/>
            <a:ext cx="7753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 MT"/>
                <a:cs typeface="Arial MT"/>
              </a:rPr>
              <a:t>Pedula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9855" y="3528270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9855" y="3895821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3858" y="3389248"/>
            <a:ext cx="4580255" cy="76073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600" dirty="0">
                <a:latin typeface="Arial MT"/>
                <a:cs typeface="Arial MT"/>
              </a:rPr>
              <a:t>scarponcino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leggero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600" dirty="0">
                <a:latin typeface="Arial MT"/>
                <a:cs typeface="Arial MT"/>
              </a:rPr>
              <a:t>in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inverno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può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essere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freddo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bagnarsi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facilmente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7865" y="4322058"/>
            <a:ext cx="109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1854" y="4245033"/>
            <a:ext cx="10566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 MT"/>
                <a:cs typeface="Arial MT"/>
              </a:rPr>
              <a:t>Scarpone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9855" y="4709065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9855" y="5076628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53858" y="4570031"/>
            <a:ext cx="401764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7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ideale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tutte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attività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(anche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invernale) </a:t>
            </a:r>
            <a:r>
              <a:rPr sz="1600" dirty="0">
                <a:latin typeface="Arial MT"/>
                <a:cs typeface="Arial MT"/>
              </a:rPr>
              <a:t>vari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tipi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(materiali,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rigidità,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tipo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suola,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ecc.)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7865" y="5502866"/>
            <a:ext cx="109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1854" y="5425828"/>
            <a:ext cx="219456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Scarpone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in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plastica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9855" y="5889861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3858" y="5874748"/>
            <a:ext cx="3419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scafo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plastica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scarpetta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interna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7865" y="6316098"/>
            <a:ext cx="109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1854" y="6239072"/>
            <a:ext cx="17125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Scarpa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da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spc="-20" dirty="0">
                <a:latin typeface="Arial MT"/>
                <a:cs typeface="Arial MT"/>
              </a:rPr>
              <a:t>neve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9855" y="6703105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53858" y="6687992"/>
            <a:ext cx="3891279" cy="495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780"/>
              </a:lnSpc>
              <a:spcBef>
                <a:spcPts val="275"/>
              </a:spcBef>
            </a:pPr>
            <a:r>
              <a:rPr sz="1600" dirty="0">
                <a:latin typeface="Arial MT"/>
                <a:cs typeface="Arial MT"/>
              </a:rPr>
              <a:t>scarpa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studiata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l’utilizzo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invernale (impermeabilità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maggiore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tenuta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termica)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7395" y="5968804"/>
            <a:ext cx="1557718" cy="137483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80959" y="1872012"/>
            <a:ext cx="1979980" cy="109079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66839" y="5925966"/>
            <a:ext cx="1420558" cy="123767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Preparare</a:t>
            </a:r>
            <a:r>
              <a:rPr spc="-220" dirty="0"/>
              <a:t> </a:t>
            </a:r>
            <a:r>
              <a:rPr spc="-10" dirty="0"/>
              <a:t>un'escursione </a:t>
            </a:r>
            <a:r>
              <a:rPr dirty="0">
                <a:solidFill>
                  <a:srgbClr val="CD171D"/>
                </a:solidFill>
              </a:rPr>
              <a:t>cosa</a:t>
            </a:r>
            <a:r>
              <a:rPr spc="-70" dirty="0">
                <a:solidFill>
                  <a:srgbClr val="CD171D"/>
                </a:solidFill>
              </a:rPr>
              <a:t> </a:t>
            </a:r>
            <a:r>
              <a:rPr dirty="0">
                <a:solidFill>
                  <a:srgbClr val="CD171D"/>
                </a:solidFill>
              </a:rPr>
              <a:t>non</a:t>
            </a:r>
            <a:r>
              <a:rPr spc="-70" dirty="0">
                <a:solidFill>
                  <a:srgbClr val="CD171D"/>
                </a:solidFill>
              </a:rPr>
              <a:t> </a:t>
            </a:r>
            <a:r>
              <a:rPr spc="-10" dirty="0">
                <a:solidFill>
                  <a:srgbClr val="CD171D"/>
                </a:solidFill>
              </a:rPr>
              <a:t>portare!!!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97" y="5039646"/>
            <a:ext cx="2160003" cy="21600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6004" y="4967637"/>
            <a:ext cx="3247199" cy="21600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28002" y="1583646"/>
            <a:ext cx="2278799" cy="21600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001" y="1583646"/>
            <a:ext cx="2160003" cy="216000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663990" y="1512018"/>
            <a:ext cx="4248150" cy="5662295"/>
            <a:chOff x="2663990" y="1512018"/>
            <a:chExt cx="4248150" cy="566229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9632" y="1584014"/>
              <a:ext cx="2231999" cy="21596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3990" y="1512018"/>
              <a:ext cx="2015629" cy="21596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1997" y="4967637"/>
              <a:ext cx="1436395" cy="21600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7995" y="4896009"/>
              <a:ext cx="1789912" cy="2277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7990" y="3312014"/>
              <a:ext cx="1655991" cy="16559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80" dirty="0"/>
              <a:t>S.A.T.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7865" y="2818340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3258979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865" y="3699631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865" y="4702588"/>
            <a:ext cx="1244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854" y="1775141"/>
            <a:ext cx="7303134" cy="395351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200" i="1" dirty="0">
                <a:latin typeface="Arial"/>
                <a:cs typeface="Arial"/>
              </a:rPr>
              <a:t>Ma</a:t>
            </a:r>
            <a:r>
              <a:rPr sz="2200" i="1" spc="-10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sopratutto</a:t>
            </a:r>
            <a:r>
              <a:rPr sz="2200" i="1" spc="-10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promuove</a:t>
            </a:r>
            <a:r>
              <a:rPr sz="2200" i="1" spc="-100" dirty="0">
                <a:latin typeface="Arial"/>
                <a:cs typeface="Arial"/>
              </a:rPr>
              <a:t> </a:t>
            </a:r>
            <a:r>
              <a:rPr sz="2200" i="1" spc="-25" dirty="0">
                <a:latin typeface="Arial"/>
                <a:cs typeface="Arial"/>
              </a:rPr>
              <a:t>il:</a:t>
            </a:r>
            <a:endParaRPr sz="22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830"/>
              </a:spcBef>
            </a:pPr>
            <a:r>
              <a:rPr sz="2200" b="1" i="1" spc="-10" dirty="0">
                <a:latin typeface="Arial"/>
                <a:cs typeface="Arial"/>
              </a:rPr>
              <a:t>rispetto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200" i="1" dirty="0">
                <a:latin typeface="Arial"/>
                <a:cs typeface="Arial"/>
              </a:rPr>
              <a:t>Per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il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territorio,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l’ambiente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e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le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persone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i="1" dirty="0">
                <a:latin typeface="Arial"/>
                <a:cs typeface="Arial"/>
              </a:rPr>
              <a:t>La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salvaguardia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dei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sentieri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(resta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sul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sentiero)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210"/>
              </a:lnSpc>
              <a:spcBef>
                <a:spcPts val="1265"/>
              </a:spcBef>
            </a:pPr>
            <a:r>
              <a:rPr sz="2200" i="1" spc="-20" dirty="0">
                <a:latin typeface="Arial"/>
                <a:cs typeface="Arial"/>
              </a:rPr>
              <a:t>L’ambiente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naturale</a:t>
            </a:r>
            <a:r>
              <a:rPr sz="2200" i="1" spc="-7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(prediligi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il</a:t>
            </a:r>
            <a:r>
              <a:rPr sz="2200" i="1" spc="-7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silenzio,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non</a:t>
            </a:r>
            <a:r>
              <a:rPr sz="2200" i="1" spc="-7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urlare,</a:t>
            </a:r>
            <a:r>
              <a:rPr sz="2200" i="1" spc="-7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riporta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spc="-50" dirty="0">
                <a:latin typeface="Arial"/>
                <a:cs typeface="Arial"/>
              </a:rPr>
              <a:t>i </a:t>
            </a:r>
            <a:r>
              <a:rPr sz="2200" i="1" dirty="0">
                <a:latin typeface="Arial"/>
                <a:cs typeface="Arial"/>
              </a:rPr>
              <a:t>tuoi</a:t>
            </a:r>
            <a:r>
              <a:rPr sz="2200" i="1" spc="-5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rifiuti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a</a:t>
            </a:r>
            <a:r>
              <a:rPr sz="2200" i="1" spc="-5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casa,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tieni</a:t>
            </a:r>
            <a:r>
              <a:rPr sz="2200" i="1" spc="-5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il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cane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al</a:t>
            </a:r>
            <a:r>
              <a:rPr sz="2200" i="1" spc="-5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guinzaglio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o</a:t>
            </a:r>
            <a:r>
              <a:rPr sz="2200" i="1" spc="-5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sotto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stretto controllo)</a:t>
            </a:r>
            <a:endParaRPr sz="2200">
              <a:latin typeface="Arial"/>
              <a:cs typeface="Arial"/>
            </a:endParaRPr>
          </a:p>
          <a:p>
            <a:pPr marL="12700" marR="156210">
              <a:lnSpc>
                <a:spcPts val="2210"/>
              </a:lnSpc>
              <a:spcBef>
                <a:spcPts val="1265"/>
              </a:spcBef>
            </a:pPr>
            <a:r>
              <a:rPr sz="2200" i="1" spc="-10" dirty="0">
                <a:latin typeface="Arial"/>
                <a:cs typeface="Arial"/>
              </a:rPr>
              <a:t>L’educazione</a:t>
            </a:r>
            <a:r>
              <a:rPr sz="2200" i="1" spc="-7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e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le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buone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pratiche</a:t>
            </a:r>
            <a:r>
              <a:rPr sz="2200" i="1" spc="-7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(dai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la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precedenza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a</a:t>
            </a:r>
            <a:r>
              <a:rPr sz="2200" i="1" spc="-70" dirty="0">
                <a:latin typeface="Arial"/>
                <a:cs typeface="Arial"/>
              </a:rPr>
              <a:t> </a:t>
            </a:r>
            <a:r>
              <a:rPr sz="2200" i="1" spc="-25" dirty="0">
                <a:latin typeface="Arial"/>
                <a:cs typeface="Arial"/>
              </a:rPr>
              <a:t>chi </a:t>
            </a:r>
            <a:r>
              <a:rPr sz="2200" i="1" dirty="0">
                <a:latin typeface="Arial"/>
                <a:cs typeface="Arial"/>
              </a:rPr>
              <a:t>sale-</a:t>
            </a:r>
            <a:r>
              <a:rPr sz="2200" i="1" spc="-4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fa</a:t>
            </a:r>
            <a:r>
              <a:rPr sz="2200" i="1" spc="-4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più</a:t>
            </a:r>
            <a:r>
              <a:rPr sz="2200" i="1" spc="-4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fatica</a:t>
            </a:r>
            <a:r>
              <a:rPr sz="2200" i="1" spc="-4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di</a:t>
            </a:r>
            <a:r>
              <a:rPr sz="2200" i="1" spc="-4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chi</a:t>
            </a:r>
            <a:r>
              <a:rPr sz="2200" i="1" spc="-4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scende)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i="1" spc="-10" dirty="0">
                <a:latin typeface="Arial"/>
                <a:cs typeface="Arial"/>
              </a:rPr>
              <a:t>aiuto/solidarietà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855" y="5802751"/>
            <a:ext cx="1276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9855" y="6171750"/>
            <a:ext cx="1276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9855" y="6540748"/>
            <a:ext cx="1276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855" y="6909747"/>
            <a:ext cx="1276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3858" y="5731827"/>
            <a:ext cx="3934460" cy="150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400"/>
              </a:lnSpc>
              <a:spcBef>
                <a:spcPts val="100"/>
              </a:spcBef>
            </a:pPr>
            <a:r>
              <a:rPr sz="1900" i="1" dirty="0">
                <a:latin typeface="Arial"/>
                <a:cs typeface="Arial"/>
              </a:rPr>
              <a:t>Uno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dei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valori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fondanti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dell’alpinismo supporta/aiuta</a:t>
            </a:r>
            <a:r>
              <a:rPr sz="1900" i="1" spc="-3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chi</a:t>
            </a:r>
            <a:r>
              <a:rPr sz="1900" i="1" spc="-3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è</a:t>
            </a:r>
            <a:r>
              <a:rPr sz="1900" i="1" spc="-2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in</a:t>
            </a:r>
            <a:r>
              <a:rPr sz="1900" i="1" spc="-3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difficoltà </a:t>
            </a:r>
            <a:r>
              <a:rPr sz="1900" i="1" dirty="0">
                <a:latin typeface="Arial"/>
                <a:cs typeface="Arial"/>
              </a:rPr>
              <a:t>Segnala</a:t>
            </a:r>
            <a:r>
              <a:rPr sz="1900" i="1" spc="-10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criticità/problemi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900" i="1" dirty="0">
                <a:latin typeface="Arial"/>
                <a:cs typeface="Arial"/>
              </a:rPr>
              <a:t>Condividi</a:t>
            </a:r>
            <a:r>
              <a:rPr sz="1900" i="1" spc="-7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le</a:t>
            </a:r>
            <a:r>
              <a:rPr sz="1900" i="1" spc="-7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informazioni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Preparare</a:t>
            </a:r>
            <a:r>
              <a:rPr spc="-220" dirty="0"/>
              <a:t> </a:t>
            </a:r>
            <a:r>
              <a:rPr spc="-10" dirty="0"/>
              <a:t>un'escursione zaino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971263"/>
            <a:ext cx="12890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2476697"/>
            <a:ext cx="12890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865" y="3310109"/>
            <a:ext cx="12890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865" y="4143509"/>
            <a:ext cx="12890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865" y="4648944"/>
            <a:ext cx="12890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865" y="5482343"/>
            <a:ext cx="12890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854" y="1725109"/>
            <a:ext cx="5400675" cy="404241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300" dirty="0">
                <a:latin typeface="Arial MT"/>
                <a:cs typeface="Arial MT"/>
              </a:rPr>
              <a:t>Capacità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ideale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30/35</a:t>
            </a:r>
            <a:r>
              <a:rPr sz="2300" spc="-20" dirty="0">
                <a:latin typeface="Arial MT"/>
                <a:cs typeface="Arial MT"/>
              </a:rPr>
              <a:t> litri</a:t>
            </a:r>
            <a:endParaRPr sz="2300">
              <a:latin typeface="Arial MT"/>
              <a:cs typeface="Arial MT"/>
            </a:endParaRPr>
          </a:p>
          <a:p>
            <a:pPr marL="12700" marR="718185">
              <a:lnSpc>
                <a:spcPts val="2580"/>
              </a:lnSpc>
              <a:spcBef>
                <a:spcPts val="1455"/>
              </a:spcBef>
            </a:pPr>
            <a:r>
              <a:rPr sz="2300" dirty="0">
                <a:latin typeface="Arial MT"/>
                <a:cs typeface="Arial MT"/>
              </a:rPr>
              <a:t>dotato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di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spallacci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regolabili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fascia </a:t>
            </a:r>
            <a:r>
              <a:rPr sz="2300" dirty="0">
                <a:latin typeface="Arial MT"/>
                <a:cs typeface="Arial MT"/>
              </a:rPr>
              <a:t>addominale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(corretta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regolazione)</a:t>
            </a:r>
            <a:endParaRPr sz="2300">
              <a:latin typeface="Arial MT"/>
              <a:cs typeface="Arial MT"/>
            </a:endParaRPr>
          </a:p>
          <a:p>
            <a:pPr marL="12700" marR="378460">
              <a:lnSpc>
                <a:spcPts val="2580"/>
              </a:lnSpc>
              <a:spcBef>
                <a:spcPts val="1400"/>
              </a:spcBef>
            </a:pPr>
            <a:r>
              <a:rPr sz="2300" dirty="0">
                <a:latin typeface="Arial MT"/>
                <a:cs typeface="Arial MT"/>
              </a:rPr>
              <a:t>presenza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di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sistemi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di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fissaggio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esterni </a:t>
            </a:r>
            <a:r>
              <a:rPr sz="2300" dirty="0">
                <a:latin typeface="Arial MT"/>
                <a:cs typeface="Arial MT"/>
              </a:rPr>
              <a:t>(bastoncini,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ciaspole,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ecc.)</a:t>
            </a:r>
            <a:endParaRPr sz="2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300" dirty="0">
                <a:latin typeface="Arial MT"/>
                <a:cs typeface="Arial MT"/>
              </a:rPr>
              <a:t>presenza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di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una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“patella”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superiore</a:t>
            </a:r>
            <a:endParaRPr sz="2300">
              <a:latin typeface="Arial MT"/>
              <a:cs typeface="Arial MT"/>
            </a:endParaRPr>
          </a:p>
          <a:p>
            <a:pPr marL="12700" marR="5080">
              <a:lnSpc>
                <a:spcPts val="2580"/>
              </a:lnSpc>
              <a:spcBef>
                <a:spcPts val="1455"/>
              </a:spcBef>
            </a:pPr>
            <a:r>
              <a:rPr sz="2300" dirty="0">
                <a:latin typeface="Arial MT"/>
                <a:cs typeface="Arial MT"/>
              </a:rPr>
              <a:t>preferibili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quelli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con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compartimento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basso </a:t>
            </a:r>
            <a:r>
              <a:rPr sz="2300" dirty="0">
                <a:latin typeface="Arial MT"/>
                <a:cs typeface="Arial MT"/>
              </a:rPr>
              <a:t>separato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accessibile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dall’esterno</a:t>
            </a:r>
            <a:endParaRPr sz="2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300" dirty="0">
                <a:latin typeface="Arial MT"/>
                <a:cs typeface="Arial MT"/>
              </a:rPr>
              <a:t>suddivisione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dei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carichi: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9855" y="6628594"/>
            <a:ext cx="13081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25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855" y="5899220"/>
            <a:ext cx="6372225" cy="13227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36550" marR="1322070" indent="-324485">
              <a:lnSpc>
                <a:spcPts val="2230"/>
              </a:lnSpc>
              <a:spcBef>
                <a:spcPts val="315"/>
              </a:spcBef>
              <a:tabLst>
                <a:tab pos="336550" algn="l"/>
              </a:tabLst>
            </a:pPr>
            <a:r>
              <a:rPr sz="2250" spc="37" baseline="12962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2250" baseline="12962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Arial MT"/>
                <a:cs typeface="Arial MT"/>
              </a:rPr>
              <a:t>materiali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pesanti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poco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utilizzati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centro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vicini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corpo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(viveri,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borraccia)</a:t>
            </a:r>
            <a:endParaRPr sz="2000">
              <a:latin typeface="Arial MT"/>
              <a:cs typeface="Arial MT"/>
            </a:endParaRPr>
          </a:p>
          <a:p>
            <a:pPr marL="336550" marR="5080">
              <a:lnSpc>
                <a:spcPts val="2230"/>
              </a:lnSpc>
              <a:spcBef>
                <a:spcPts val="1120"/>
              </a:spcBef>
            </a:pPr>
            <a:r>
              <a:rPr sz="2000" dirty="0">
                <a:latin typeface="Arial MT"/>
                <a:cs typeface="Arial MT"/>
              </a:rPr>
              <a:t>materiali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leggeri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maggiore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utilizzo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alto </a:t>
            </a:r>
            <a:r>
              <a:rPr sz="2000" dirty="0">
                <a:latin typeface="Arial MT"/>
                <a:cs typeface="Arial MT"/>
              </a:rPr>
              <a:t>(cappello,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guanti,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pronto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soccorso)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basso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(vestiti)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1993" y="2232019"/>
            <a:ext cx="3419995" cy="417598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Preparare</a:t>
            </a:r>
            <a:r>
              <a:rPr spc="-220" dirty="0"/>
              <a:t> </a:t>
            </a:r>
            <a:r>
              <a:rPr spc="-10" dirty="0"/>
              <a:t>un'escursione </a:t>
            </a:r>
            <a:r>
              <a:rPr dirty="0"/>
              <a:t>materiale</a:t>
            </a:r>
            <a:r>
              <a:rPr spc="-229" dirty="0"/>
              <a:t> </a:t>
            </a:r>
            <a:r>
              <a:rPr spc="-10" dirty="0"/>
              <a:t>necessario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959744"/>
            <a:ext cx="110489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854" y="1883429"/>
            <a:ext cx="26231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Materiale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di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navigazione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855" y="2352873"/>
            <a:ext cx="113030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3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855" y="2736996"/>
            <a:ext cx="113030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3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855" y="3121108"/>
            <a:ext cx="113030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3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3858" y="2208138"/>
            <a:ext cx="1633855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4225">
              <a:lnSpc>
                <a:spcPct val="148300"/>
              </a:lnSpc>
              <a:spcBef>
                <a:spcPts val="100"/>
              </a:spcBef>
            </a:pPr>
            <a:r>
              <a:rPr sz="1700" spc="-10" dirty="0">
                <a:latin typeface="Arial MT"/>
                <a:cs typeface="Arial MT"/>
              </a:rPr>
              <a:t>bussola altimetro</a:t>
            </a:r>
            <a:endParaRPr sz="1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700" dirty="0">
                <a:latin typeface="Arial MT"/>
                <a:cs typeface="Arial MT"/>
              </a:rPr>
              <a:t>carta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topografica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865" y="3557785"/>
            <a:ext cx="110489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854" y="3481470"/>
            <a:ext cx="8125459" cy="5835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310"/>
              </a:spcBef>
            </a:pPr>
            <a:r>
              <a:rPr sz="1900" dirty="0">
                <a:latin typeface="Arial MT"/>
                <a:cs typeface="Arial MT"/>
              </a:rPr>
              <a:t>Kit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di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pronto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soccorso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con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luce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di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emergenza,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accendino,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fumogeno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rosso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spc="-50" dirty="0">
                <a:latin typeface="Arial MT"/>
                <a:cs typeface="Arial MT"/>
              </a:rPr>
              <a:t>e </a:t>
            </a:r>
            <a:r>
              <a:rPr sz="1900" spc="-10" dirty="0">
                <a:latin typeface="Arial MT"/>
                <a:cs typeface="Arial MT"/>
              </a:rPr>
              <a:t>fischietto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865" y="4271664"/>
            <a:ext cx="110489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865" y="4717346"/>
            <a:ext cx="110489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865" y="5163027"/>
            <a:ext cx="110489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7865" y="5608695"/>
            <a:ext cx="110489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7865" y="6054376"/>
            <a:ext cx="110489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865" y="6768256"/>
            <a:ext cx="110489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1854" y="4039107"/>
            <a:ext cx="8673465" cy="296799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900" dirty="0">
                <a:latin typeface="Arial MT"/>
                <a:cs typeface="Arial MT"/>
              </a:rPr>
              <a:t>Coltello</a:t>
            </a:r>
            <a:r>
              <a:rPr sz="1900" spc="-9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multiuso</a:t>
            </a:r>
            <a:endParaRPr sz="1900">
              <a:latin typeface="Arial MT"/>
              <a:cs typeface="Arial MT"/>
            </a:endParaRPr>
          </a:p>
          <a:p>
            <a:pPr marL="12700" marR="2104390">
              <a:lnSpc>
                <a:spcPct val="153900"/>
              </a:lnSpc>
            </a:pPr>
            <a:r>
              <a:rPr sz="1900" spc="-35" dirty="0">
                <a:latin typeface="Arial MT"/>
                <a:cs typeface="Arial MT"/>
              </a:rPr>
              <a:t>Torcia</a:t>
            </a:r>
            <a:r>
              <a:rPr sz="1900" spc="-7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elettrica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(preferibilmente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frontale)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con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batterie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di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scorta </a:t>
            </a:r>
            <a:r>
              <a:rPr sz="1900" dirty="0">
                <a:latin typeface="Arial MT"/>
                <a:cs typeface="Arial MT"/>
              </a:rPr>
              <a:t>Viveri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(considerare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sempre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un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pasto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in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più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per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emergenza) </a:t>
            </a:r>
            <a:r>
              <a:rPr sz="1900" dirty="0">
                <a:latin typeface="Arial MT"/>
                <a:cs typeface="Arial MT"/>
              </a:rPr>
              <a:t>Bevande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(in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inverno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calde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mantenute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in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una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thermos)</a:t>
            </a:r>
            <a:endParaRPr sz="1900">
              <a:latin typeface="Arial MT"/>
              <a:cs typeface="Arial MT"/>
            </a:endParaRPr>
          </a:p>
          <a:p>
            <a:pPr marL="12700" marR="46355">
              <a:lnSpc>
                <a:spcPts val="2110"/>
              </a:lnSpc>
              <a:spcBef>
                <a:spcPts val="1440"/>
              </a:spcBef>
            </a:pPr>
            <a:r>
              <a:rPr sz="1900" dirty="0">
                <a:latin typeface="Arial MT"/>
                <a:cs typeface="Arial MT"/>
              </a:rPr>
              <a:t>Alcuni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vestiti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di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ricambio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(calze,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maglietta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pile)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nello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zaino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anche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in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macchina </a:t>
            </a:r>
            <a:r>
              <a:rPr sz="1900" dirty="0">
                <a:latin typeface="Arial MT"/>
                <a:cs typeface="Arial MT"/>
              </a:rPr>
              <a:t>(può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essere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lasciato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anche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un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cambio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completo)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900" dirty="0">
                <a:latin typeface="Arial MT"/>
                <a:cs typeface="Arial MT"/>
              </a:rPr>
              <a:t>Kit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di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riparazione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(pinza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multiuso,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filo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di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ferro,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nastro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adesivo,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cordino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da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3/4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spc="-25" dirty="0">
                <a:latin typeface="Arial MT"/>
                <a:cs typeface="Arial MT"/>
              </a:rPr>
              <a:t>mm)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Il</a:t>
            </a:r>
            <a:r>
              <a:rPr sz="4400" spc="-65" dirty="0"/>
              <a:t> </a:t>
            </a:r>
            <a:r>
              <a:rPr sz="4400" dirty="0"/>
              <a:t>soccorso</a:t>
            </a:r>
            <a:r>
              <a:rPr sz="4400" spc="-50" dirty="0"/>
              <a:t> </a:t>
            </a:r>
            <a:r>
              <a:rPr sz="4400" dirty="0"/>
              <a:t>in</a:t>
            </a:r>
            <a:r>
              <a:rPr sz="4400" spc="-50" dirty="0"/>
              <a:t> </a:t>
            </a:r>
            <a:r>
              <a:rPr sz="4400" spc="-10" dirty="0"/>
              <a:t>montagna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7865" y="1992510"/>
            <a:ext cx="165735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854" y="1869751"/>
            <a:ext cx="7748905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latin typeface="Arial MT"/>
                <a:cs typeface="Arial MT"/>
              </a:rPr>
              <a:t>In</a:t>
            </a:r>
            <a:r>
              <a:rPr sz="3100" spc="-75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caso</a:t>
            </a:r>
            <a:r>
              <a:rPr sz="3100" spc="-7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di</a:t>
            </a:r>
            <a:r>
              <a:rPr sz="3100" spc="-7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richiesta</a:t>
            </a:r>
            <a:r>
              <a:rPr sz="3100" spc="-7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di</a:t>
            </a:r>
            <a:r>
              <a:rPr sz="3100" spc="-7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intervento</a:t>
            </a:r>
            <a:r>
              <a:rPr sz="3100" spc="-7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i</a:t>
            </a:r>
            <a:r>
              <a:rPr sz="3100" spc="-70" dirty="0">
                <a:latin typeface="Arial MT"/>
                <a:cs typeface="Arial MT"/>
              </a:rPr>
              <a:t> </a:t>
            </a:r>
            <a:r>
              <a:rPr sz="3100" spc="-10" dirty="0">
                <a:latin typeface="Arial MT"/>
                <a:cs typeface="Arial MT"/>
              </a:rPr>
              <a:t>soccorritori</a:t>
            </a:r>
            <a:endParaRPr sz="3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455" y="2378651"/>
            <a:ext cx="8348345" cy="146177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61950" indent="-323850">
              <a:lnSpc>
                <a:spcPct val="100000"/>
              </a:lnSpc>
              <a:spcBef>
                <a:spcPts val="1000"/>
              </a:spcBef>
              <a:buClr>
                <a:srgbClr val="03607A"/>
              </a:buClr>
              <a:buSzPct val="74074"/>
              <a:buFont typeface="Lucida Sans Unicode"/>
              <a:buChar char="–"/>
              <a:tabLst>
                <a:tab pos="361950" algn="l"/>
              </a:tabLst>
            </a:pPr>
            <a:r>
              <a:rPr sz="2700" dirty="0">
                <a:latin typeface="Arial MT"/>
                <a:cs typeface="Arial MT"/>
              </a:rPr>
              <a:t>operano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preferibilmente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con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l’ausilio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dell’elicottero</a:t>
            </a:r>
            <a:endParaRPr sz="2700">
              <a:latin typeface="Arial MT"/>
              <a:cs typeface="Arial MT"/>
            </a:endParaRPr>
          </a:p>
          <a:p>
            <a:pPr marL="361950" marR="30480" indent="-324485">
              <a:lnSpc>
                <a:spcPts val="3020"/>
              </a:lnSpc>
              <a:spcBef>
                <a:spcPts val="1185"/>
              </a:spcBef>
              <a:buClr>
                <a:srgbClr val="03607A"/>
              </a:buClr>
              <a:buSzPct val="74074"/>
              <a:buFont typeface="Lucida Sans Unicode"/>
              <a:buChar char="–"/>
              <a:tabLst>
                <a:tab pos="361950" algn="l"/>
              </a:tabLst>
            </a:pPr>
            <a:r>
              <a:rPr sz="2700" dirty="0">
                <a:latin typeface="Arial MT"/>
                <a:cs typeface="Arial MT"/>
              </a:rPr>
              <a:t>in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determinate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situazioni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intervengono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le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squadre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da </a:t>
            </a:r>
            <a:r>
              <a:rPr sz="2700" spc="-10" dirty="0">
                <a:latin typeface="Arial MT"/>
                <a:cs typeface="Arial MT"/>
              </a:rPr>
              <a:t>terra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865" y="4046658"/>
            <a:ext cx="165735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854" y="3923913"/>
            <a:ext cx="349377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latin typeface="Arial MT"/>
                <a:cs typeface="Arial MT"/>
              </a:rPr>
              <a:t>In</a:t>
            </a:r>
            <a:r>
              <a:rPr sz="3100" spc="-45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caso</a:t>
            </a:r>
            <a:r>
              <a:rPr sz="3100" spc="-4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di</a:t>
            </a:r>
            <a:r>
              <a:rPr sz="3100" spc="-40" dirty="0">
                <a:latin typeface="Arial MT"/>
                <a:cs typeface="Arial MT"/>
              </a:rPr>
              <a:t> </a:t>
            </a:r>
            <a:r>
              <a:rPr sz="3100" spc="-10" dirty="0">
                <a:latin typeface="Arial MT"/>
                <a:cs typeface="Arial MT"/>
              </a:rPr>
              <a:t>incidente:</a:t>
            </a:r>
            <a:endParaRPr sz="3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855" y="5483791"/>
            <a:ext cx="16891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7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9855" y="6393872"/>
            <a:ext cx="16891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7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9855" y="4547064"/>
            <a:ext cx="4695825" cy="26416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36550" marR="881380" indent="-324485">
              <a:lnSpc>
                <a:spcPts val="3020"/>
              </a:lnSpc>
              <a:spcBef>
                <a:spcPts val="385"/>
              </a:spcBef>
              <a:tabLst>
                <a:tab pos="336550" algn="l"/>
              </a:tabLst>
            </a:pPr>
            <a:r>
              <a:rPr sz="3000" spc="104" baseline="1250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3000" baseline="12500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700" dirty="0">
                <a:latin typeface="Arial MT"/>
                <a:cs typeface="Arial MT"/>
              </a:rPr>
              <a:t>valutare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se</a:t>
            </a:r>
            <a:r>
              <a:rPr sz="2700" spc="-10" dirty="0">
                <a:latin typeface="Arial MT"/>
                <a:cs typeface="Arial MT"/>
              </a:rPr>
              <a:t> possibile</a:t>
            </a:r>
            <a:r>
              <a:rPr sz="2700" spc="67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la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gravità</a:t>
            </a:r>
            <a:r>
              <a:rPr sz="2700" spc="-10" dirty="0">
                <a:latin typeface="Arial MT"/>
                <a:cs typeface="Arial MT"/>
              </a:rPr>
              <a:t> dell’incidente</a:t>
            </a:r>
            <a:endParaRPr sz="2700">
              <a:latin typeface="Arial MT"/>
              <a:cs typeface="Arial MT"/>
            </a:endParaRPr>
          </a:p>
          <a:p>
            <a:pPr marL="336550" marR="1623060">
              <a:lnSpc>
                <a:spcPts val="3020"/>
              </a:lnSpc>
              <a:spcBef>
                <a:spcPts val="1125"/>
              </a:spcBef>
            </a:pPr>
            <a:r>
              <a:rPr sz="2700" dirty="0">
                <a:latin typeface="Arial MT"/>
                <a:cs typeface="Arial MT"/>
              </a:rPr>
              <a:t>obbligo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morale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50" dirty="0">
                <a:latin typeface="Arial MT"/>
                <a:cs typeface="Arial MT"/>
              </a:rPr>
              <a:t>a </a:t>
            </a:r>
            <a:r>
              <a:rPr sz="2700" dirty="0">
                <a:latin typeface="Arial MT"/>
                <a:cs typeface="Arial MT"/>
              </a:rPr>
              <a:t>prestare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soccorso</a:t>
            </a:r>
            <a:endParaRPr sz="2700">
              <a:latin typeface="Arial MT"/>
              <a:cs typeface="Arial MT"/>
            </a:endParaRPr>
          </a:p>
          <a:p>
            <a:pPr marL="336550">
              <a:lnSpc>
                <a:spcPts val="3130"/>
              </a:lnSpc>
              <a:spcBef>
                <a:spcPts val="840"/>
              </a:spcBef>
            </a:pPr>
            <a:r>
              <a:rPr sz="2700" dirty="0">
                <a:latin typeface="Arial MT"/>
                <a:cs typeface="Arial MT"/>
              </a:rPr>
              <a:t>nessuno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pretende</a:t>
            </a:r>
            <a:endParaRPr sz="2700">
              <a:latin typeface="Arial MT"/>
              <a:cs typeface="Arial MT"/>
            </a:endParaRPr>
          </a:p>
          <a:p>
            <a:pPr marL="336550">
              <a:lnSpc>
                <a:spcPts val="3130"/>
              </a:lnSpc>
            </a:pPr>
            <a:r>
              <a:rPr sz="2700" dirty="0">
                <a:latin typeface="Arial MT"/>
                <a:cs typeface="Arial MT"/>
              </a:rPr>
              <a:t>un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intervento</a:t>
            </a:r>
            <a:r>
              <a:rPr sz="2700" spc="-10" dirty="0">
                <a:latin typeface="Arial MT"/>
                <a:cs typeface="Arial MT"/>
              </a:rPr>
              <a:t> “professionale”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8005" y="3651130"/>
            <a:ext cx="4571644" cy="30445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65"/>
              </a:lnSpc>
              <a:spcBef>
                <a:spcPts val="100"/>
              </a:spcBef>
            </a:pPr>
            <a:r>
              <a:rPr spc="-10" dirty="0"/>
              <a:t>Soccorso</a:t>
            </a:r>
          </a:p>
          <a:p>
            <a:pPr marL="12700">
              <a:lnSpc>
                <a:spcPts val="4865"/>
              </a:lnSpc>
            </a:pPr>
            <a:r>
              <a:rPr dirty="0"/>
              <a:t>le</a:t>
            </a:r>
            <a:r>
              <a:rPr spc="-30" dirty="0"/>
              <a:t> </a:t>
            </a:r>
            <a:r>
              <a:rPr dirty="0"/>
              <a:t>prime</a:t>
            </a:r>
            <a:r>
              <a:rPr spc="-15" dirty="0"/>
              <a:t> </a:t>
            </a:r>
            <a:r>
              <a:rPr spc="-10" dirty="0"/>
              <a:t>operazioni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973066"/>
            <a:ext cx="13335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2830227"/>
            <a:ext cx="13335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865" y="3347536"/>
            <a:ext cx="13335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1854" y="1877676"/>
            <a:ext cx="8397240" cy="17659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680"/>
              </a:lnSpc>
              <a:spcBef>
                <a:spcPts val="355"/>
              </a:spcBef>
            </a:pPr>
            <a:r>
              <a:rPr sz="2400" spc="-20" dirty="0">
                <a:latin typeface="Arial MT"/>
                <a:cs typeface="Arial MT"/>
              </a:rPr>
              <a:t>Valutare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l'accaduto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(n.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persone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coinvolte,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cause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dell'incidente, localizzazione,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ecc.)</a:t>
            </a:r>
            <a:endParaRPr sz="2400">
              <a:latin typeface="Arial MT"/>
              <a:cs typeface="Arial MT"/>
            </a:endParaRPr>
          </a:p>
          <a:p>
            <a:pPr marL="12700" marR="5260975">
              <a:lnSpc>
                <a:spcPts val="4070"/>
              </a:lnSpc>
              <a:spcBef>
                <a:spcPts val="80"/>
              </a:spcBef>
            </a:pPr>
            <a:r>
              <a:rPr sz="2400" dirty="0">
                <a:latin typeface="Arial MT"/>
                <a:cs typeface="Arial MT"/>
              </a:rPr>
              <a:t>Allertare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112 </a:t>
            </a:r>
            <a:r>
              <a:rPr sz="2400" spc="-10" dirty="0">
                <a:latin typeface="Arial MT"/>
                <a:cs typeface="Arial MT"/>
              </a:rPr>
              <a:t>Informazioni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fornire: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855" y="4234581"/>
            <a:ext cx="13652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4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855" y="4673784"/>
            <a:ext cx="13652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4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9855" y="5112989"/>
            <a:ext cx="13652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4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9855" y="3653632"/>
            <a:ext cx="7796530" cy="178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1094740" indent="-324485">
              <a:lnSpc>
                <a:spcPct val="137200"/>
              </a:lnSpc>
              <a:spcBef>
                <a:spcPts val="100"/>
              </a:spcBef>
              <a:tabLst>
                <a:tab pos="336550" algn="l"/>
                <a:tab pos="1124585" algn="l"/>
              </a:tabLst>
            </a:pPr>
            <a:r>
              <a:rPr sz="2325" spc="60" baseline="12544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2325" baseline="12544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100" b="1" spc="-25" dirty="0">
                <a:solidFill>
                  <a:srgbClr val="CD171D"/>
                </a:solidFill>
                <a:latin typeface="Arial"/>
                <a:cs typeface="Arial"/>
              </a:rPr>
              <a:t>CHI</a:t>
            </a:r>
            <a:r>
              <a:rPr sz="2100" b="1" dirty="0">
                <a:solidFill>
                  <a:srgbClr val="CD171D"/>
                </a:solidFill>
                <a:latin typeface="Arial"/>
                <a:cs typeface="Arial"/>
              </a:rPr>
              <a:t>	</a:t>
            </a:r>
            <a:r>
              <a:rPr sz="2100" dirty="0">
                <a:latin typeface="Arial MT"/>
                <a:cs typeface="Arial MT"/>
              </a:rPr>
              <a:t>persone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coinvolte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(n.,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età,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stato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apparente) </a:t>
            </a:r>
            <a:r>
              <a:rPr sz="2100" b="1" dirty="0">
                <a:solidFill>
                  <a:srgbClr val="CD171D"/>
                </a:solidFill>
                <a:latin typeface="Arial"/>
                <a:cs typeface="Arial"/>
              </a:rPr>
              <a:t>COSA</a:t>
            </a:r>
            <a:r>
              <a:rPr sz="2100" dirty="0">
                <a:latin typeface="Arial MT"/>
                <a:cs typeface="Arial MT"/>
              </a:rPr>
              <a:t>descrizione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dell’incidente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(causa,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effetto)</a:t>
            </a:r>
            <a:r>
              <a:rPr sz="2100" spc="525" dirty="0">
                <a:latin typeface="Arial MT"/>
                <a:cs typeface="Arial MT"/>
              </a:rPr>
              <a:t> </a:t>
            </a:r>
            <a:r>
              <a:rPr sz="2100" b="1" spc="-20" dirty="0">
                <a:solidFill>
                  <a:srgbClr val="CD171D"/>
                </a:solidFill>
                <a:latin typeface="Arial"/>
                <a:cs typeface="Arial"/>
              </a:rPr>
              <a:t>DOVE</a:t>
            </a:r>
            <a:r>
              <a:rPr sz="2100" b="1" spc="-325" dirty="0">
                <a:solidFill>
                  <a:srgbClr val="CD171D"/>
                </a:solidFill>
                <a:latin typeface="Arial"/>
                <a:cs typeface="Arial"/>
              </a:rPr>
              <a:t> </a:t>
            </a:r>
            <a:r>
              <a:rPr sz="2100" dirty="0">
                <a:latin typeface="Arial MT"/>
                <a:cs typeface="Arial MT"/>
              </a:rPr>
              <a:t>esatta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localizzazione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dell’incidente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(coordinate)</a:t>
            </a:r>
            <a:endParaRPr sz="2100">
              <a:latin typeface="Arial MT"/>
              <a:cs typeface="Arial MT"/>
            </a:endParaRPr>
          </a:p>
          <a:p>
            <a:pPr marL="336550">
              <a:lnSpc>
                <a:spcPct val="100000"/>
              </a:lnSpc>
              <a:spcBef>
                <a:spcPts val="935"/>
              </a:spcBef>
            </a:pPr>
            <a:r>
              <a:rPr sz="2100" b="1" dirty="0">
                <a:solidFill>
                  <a:srgbClr val="CD171D"/>
                </a:solidFill>
                <a:latin typeface="Arial"/>
                <a:cs typeface="Arial"/>
              </a:rPr>
              <a:t>QUANDO</a:t>
            </a:r>
            <a:r>
              <a:rPr sz="2100" b="1" spc="-55" dirty="0">
                <a:solidFill>
                  <a:srgbClr val="CD171D"/>
                </a:solidFill>
                <a:latin typeface="Arial"/>
                <a:cs typeface="Arial"/>
              </a:rPr>
              <a:t> </a:t>
            </a:r>
            <a:r>
              <a:rPr sz="2100" dirty="0">
                <a:latin typeface="Arial MT"/>
                <a:cs typeface="Arial MT"/>
              </a:rPr>
              <a:t>temporalizzazione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dell’evento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(ora,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tempo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trascorso)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855" y="5529498"/>
            <a:ext cx="7576820" cy="6432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36550" marR="5080" indent="-324485">
              <a:lnSpc>
                <a:spcPts val="2340"/>
              </a:lnSpc>
              <a:spcBef>
                <a:spcPts val="325"/>
              </a:spcBef>
              <a:tabLst>
                <a:tab pos="336550" algn="l"/>
                <a:tab pos="1534160" algn="l"/>
              </a:tabLst>
            </a:pPr>
            <a:r>
              <a:rPr sz="2325" spc="60" baseline="12544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r>
              <a:rPr sz="2325" baseline="12544" dirty="0">
                <a:solidFill>
                  <a:srgbClr val="03607A"/>
                </a:solidFill>
                <a:latin typeface="Lucida Sans Unicode"/>
                <a:cs typeface="Lucida Sans Unicode"/>
              </a:rPr>
              <a:t>	</a:t>
            </a:r>
            <a:r>
              <a:rPr sz="2100" b="1" spc="-20" dirty="0">
                <a:solidFill>
                  <a:srgbClr val="CD171D"/>
                </a:solidFill>
                <a:latin typeface="Arial"/>
                <a:cs typeface="Arial"/>
              </a:rPr>
              <a:t>COME</a:t>
            </a:r>
            <a:r>
              <a:rPr sz="2100" b="1" dirty="0">
                <a:solidFill>
                  <a:srgbClr val="CD171D"/>
                </a:solidFill>
                <a:latin typeface="Arial"/>
                <a:cs typeface="Arial"/>
              </a:rPr>
              <a:t>	</a:t>
            </a:r>
            <a:r>
              <a:rPr sz="2100" dirty="0">
                <a:latin typeface="Arial MT"/>
                <a:cs typeface="Arial MT"/>
              </a:rPr>
              <a:t>situazione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attuale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valutazione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delle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condimeteo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e </a:t>
            </a:r>
            <a:r>
              <a:rPr sz="2100" spc="-10" dirty="0">
                <a:latin typeface="Arial MT"/>
                <a:cs typeface="Arial MT"/>
              </a:rPr>
              <a:t>collegamenti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865" y="6358224"/>
            <a:ext cx="13335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865" y="6875546"/>
            <a:ext cx="13335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1854" y="6111409"/>
            <a:ext cx="6544309" cy="106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414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rimanere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linea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fornire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proprio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riferimento </a:t>
            </a:r>
            <a:r>
              <a:rPr sz="2400" dirty="0">
                <a:latin typeface="Arial MT"/>
                <a:cs typeface="Arial MT"/>
              </a:rPr>
              <a:t>Attuare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operazioni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CD171D"/>
                </a:solidFill>
                <a:latin typeface="Arial"/>
                <a:cs typeface="Arial"/>
              </a:rPr>
              <a:t>PRIMO</a:t>
            </a:r>
            <a:r>
              <a:rPr sz="2400" b="1" spc="-75" dirty="0">
                <a:solidFill>
                  <a:srgbClr val="CD171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D171D"/>
                </a:solidFill>
                <a:latin typeface="Arial"/>
                <a:cs typeface="Arial"/>
              </a:rPr>
              <a:t>SOCCORSO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000" y="2447652"/>
            <a:ext cx="2340000" cy="187559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65"/>
              </a:lnSpc>
              <a:spcBef>
                <a:spcPts val="100"/>
              </a:spcBef>
            </a:pPr>
            <a:r>
              <a:rPr spc="-10" dirty="0"/>
              <a:t>Soccorso</a:t>
            </a:r>
          </a:p>
          <a:p>
            <a:pPr marL="12700">
              <a:lnSpc>
                <a:spcPts val="4865"/>
              </a:lnSpc>
            </a:pPr>
            <a:r>
              <a:rPr dirty="0"/>
              <a:t>intervento</a:t>
            </a:r>
            <a:r>
              <a:rPr spc="-45" dirty="0"/>
              <a:t> </a:t>
            </a:r>
            <a:r>
              <a:rPr dirty="0"/>
              <a:t>di</a:t>
            </a:r>
            <a:r>
              <a:rPr spc="-35" dirty="0"/>
              <a:t> </a:t>
            </a:r>
            <a:r>
              <a:rPr spc="-10" dirty="0"/>
              <a:t>recupero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960455"/>
            <a:ext cx="109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2406136"/>
            <a:ext cx="109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865" y="2851817"/>
            <a:ext cx="109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1854" y="1727187"/>
            <a:ext cx="6358255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9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Se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non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necessario,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le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persone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illese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rientrano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in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autonomia </a:t>
            </a:r>
            <a:r>
              <a:rPr sz="1900" dirty="0">
                <a:latin typeface="Arial MT"/>
                <a:cs typeface="Arial MT"/>
              </a:rPr>
              <a:t>Il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ferito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non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va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mai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lasciato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solo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tenuto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al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caldo Predisporre: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855" y="3238824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855" y="3606388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9855" y="4199668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9855" y="4792949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9855" y="5160512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3858" y="3099790"/>
            <a:ext cx="7933055" cy="254063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600" dirty="0">
                <a:latin typeface="Arial MT"/>
                <a:cs typeface="Arial MT"/>
              </a:rPr>
              <a:t>bivacco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/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protezione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il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ferito</a:t>
            </a:r>
            <a:endParaRPr sz="1600">
              <a:latin typeface="Arial MT"/>
              <a:cs typeface="Arial MT"/>
            </a:endParaRPr>
          </a:p>
          <a:p>
            <a:pPr marL="12700" marR="5138420">
              <a:lnSpc>
                <a:spcPts val="1780"/>
              </a:lnSpc>
              <a:spcBef>
                <a:spcPts val="1150"/>
              </a:spcBef>
            </a:pPr>
            <a:r>
              <a:rPr sz="1600" dirty="0">
                <a:latin typeface="Arial MT"/>
                <a:cs typeface="Arial MT"/>
              </a:rPr>
              <a:t>zona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atterraggio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elicottero </a:t>
            </a:r>
            <a:r>
              <a:rPr sz="1600" dirty="0">
                <a:latin typeface="Arial MT"/>
                <a:cs typeface="Arial MT"/>
              </a:rPr>
              <a:t>(minimo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10x10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meglio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40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x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40)</a:t>
            </a:r>
            <a:endParaRPr sz="1600">
              <a:latin typeface="Arial MT"/>
              <a:cs typeface="Arial MT"/>
            </a:endParaRPr>
          </a:p>
          <a:p>
            <a:pPr marL="12700" marR="5069205">
              <a:lnSpc>
                <a:spcPts val="1780"/>
              </a:lnSpc>
              <a:spcBef>
                <a:spcPts val="1110"/>
              </a:spcBef>
            </a:pPr>
            <a:r>
              <a:rPr sz="1600" dirty="0">
                <a:latin typeface="Arial MT"/>
                <a:cs typeface="Arial MT"/>
              </a:rPr>
              <a:t>fissare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ogni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oggetto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mobile </a:t>
            </a:r>
            <a:r>
              <a:rPr sz="1600" dirty="0">
                <a:latin typeface="Arial MT"/>
                <a:cs typeface="Arial MT"/>
              </a:rPr>
              <a:t>(zaini,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bastoncini,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poncho,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ecc.)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dirty="0">
                <a:latin typeface="Arial MT"/>
                <a:cs typeface="Arial MT"/>
              </a:rPr>
              <a:t>posizionare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fumogeno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margine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dell'area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atterraggio</a:t>
            </a:r>
            <a:endParaRPr sz="1600">
              <a:latin typeface="Arial MT"/>
              <a:cs typeface="Arial MT"/>
            </a:endParaRPr>
          </a:p>
          <a:p>
            <a:pPr marL="12700" marR="5080">
              <a:lnSpc>
                <a:spcPts val="1780"/>
              </a:lnSpc>
              <a:spcBef>
                <a:spcPts val="1150"/>
              </a:spcBef>
            </a:pPr>
            <a:r>
              <a:rPr sz="1600" dirty="0">
                <a:latin typeface="Arial MT"/>
                <a:cs typeface="Arial MT"/>
              </a:rPr>
              <a:t>per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segnalazioni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posizionarsi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schiena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rivolta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verso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direzione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provenienza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del </a:t>
            </a:r>
            <a:r>
              <a:rPr sz="1600" spc="-10" dirty="0">
                <a:latin typeface="Arial MT"/>
                <a:cs typeface="Arial MT"/>
              </a:rPr>
              <a:t>vento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865" y="5812466"/>
            <a:ext cx="109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1854" y="5735428"/>
            <a:ext cx="26485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All’arrivo</a:t>
            </a:r>
            <a:r>
              <a:rPr sz="1900" spc="-8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dei</a:t>
            </a:r>
            <a:r>
              <a:rPr sz="1900" spc="-8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soccorritori: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9855" y="6199461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9855" y="6567024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9855" y="6934588"/>
            <a:ext cx="11176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3858" y="6060426"/>
            <a:ext cx="4751070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8219">
              <a:lnSpc>
                <a:spcPct val="1507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coordinamento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comando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passa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loro </a:t>
            </a:r>
            <a:r>
              <a:rPr sz="1600" dirty="0">
                <a:latin typeface="Arial MT"/>
                <a:cs typeface="Arial MT"/>
              </a:rPr>
              <a:t>eseguire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gli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ordini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impartiti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soccorritori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600" dirty="0">
                <a:latin typeface="Arial MT"/>
                <a:cs typeface="Arial MT"/>
              </a:rPr>
              <a:t>non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avvicinarsi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indicazione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dei</a:t>
            </a:r>
            <a:r>
              <a:rPr sz="1600" spc="-10" dirty="0">
                <a:latin typeface="Arial MT"/>
                <a:cs typeface="Arial MT"/>
              </a:rPr>
              <a:t> soccorritori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643" y="2735650"/>
            <a:ext cx="3600005" cy="189720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64" y="79471"/>
            <a:ext cx="4261485" cy="12617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spc="-10" dirty="0"/>
              <a:t>Soccorso </a:t>
            </a:r>
            <a:r>
              <a:rPr dirty="0"/>
              <a:t>richiesta</a:t>
            </a:r>
            <a:r>
              <a:rPr spc="-20" dirty="0"/>
              <a:t> </a:t>
            </a:r>
            <a:r>
              <a:rPr dirty="0"/>
              <a:t>di</a:t>
            </a:r>
            <a:r>
              <a:rPr spc="-25" dirty="0"/>
              <a:t> </a:t>
            </a:r>
            <a:r>
              <a:rPr spc="-10" dirty="0"/>
              <a:t>aiuto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966221"/>
            <a:ext cx="11874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2441061"/>
            <a:ext cx="11874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854" y="1726178"/>
            <a:ext cx="7607934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400"/>
              </a:lnSpc>
              <a:spcBef>
                <a:spcPts val="100"/>
              </a:spcBef>
            </a:pPr>
            <a:r>
              <a:rPr sz="2100" dirty="0">
                <a:latin typeface="Arial MT"/>
                <a:cs typeface="Arial MT"/>
              </a:rPr>
              <a:t>Da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utilizzare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quando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non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si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riesce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comunicare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altra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maniera </a:t>
            </a:r>
            <a:r>
              <a:rPr sz="2100" dirty="0">
                <a:latin typeface="Arial MT"/>
                <a:cs typeface="Arial MT"/>
              </a:rPr>
              <a:t>Segnalazioni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internazionali: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855" y="2853265"/>
            <a:ext cx="1206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3858" y="2835269"/>
            <a:ext cx="1958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 MT"/>
                <a:cs typeface="Arial MT"/>
              </a:rPr>
              <a:t>RICHIESTA</a:t>
            </a:r>
            <a:r>
              <a:rPr sz="1800" spc="-14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AIUTO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7863" y="3293548"/>
            <a:ext cx="9525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9855" y="3781343"/>
            <a:ext cx="1206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3858" y="3235954"/>
            <a:ext cx="7497445" cy="8274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44500" marR="5080">
              <a:lnSpc>
                <a:spcPts val="1670"/>
              </a:lnSpc>
              <a:spcBef>
                <a:spcPts val="260"/>
              </a:spcBef>
            </a:pPr>
            <a:r>
              <a:rPr sz="1500" dirty="0">
                <a:latin typeface="Arial MT"/>
                <a:cs typeface="Arial MT"/>
              </a:rPr>
              <a:t>6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segnali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(ottici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acustici)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1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minuto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(1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ogni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10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secondi!)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cui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segue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minuto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di </a:t>
            </a:r>
            <a:r>
              <a:rPr sz="1500" spc="-10" dirty="0">
                <a:latin typeface="Arial MT"/>
                <a:cs typeface="Arial MT"/>
              </a:rPr>
              <a:t>intervallo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spc="-30" dirty="0">
                <a:latin typeface="Arial MT"/>
                <a:cs typeface="Arial MT"/>
              </a:rPr>
              <a:t>RISPOSTA</a:t>
            </a:r>
            <a:r>
              <a:rPr sz="1800" spc="-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RICHIESTA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AIUTO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7863" y="4221627"/>
            <a:ext cx="9525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5861" y="4164032"/>
            <a:ext cx="7065645" cy="4660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260"/>
              </a:spcBef>
            </a:pPr>
            <a:r>
              <a:rPr sz="1500" dirty="0">
                <a:latin typeface="Arial MT"/>
                <a:cs typeface="Arial MT"/>
              </a:rPr>
              <a:t>3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segnali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(ottici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acustici)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1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minuto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(1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ogni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20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secondi!)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cui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segue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minuto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di </a:t>
            </a:r>
            <a:r>
              <a:rPr sz="1500" spc="-10" dirty="0">
                <a:latin typeface="Arial MT"/>
                <a:cs typeface="Arial MT"/>
              </a:rPr>
              <a:t>intervallo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865" y="4772057"/>
            <a:ext cx="11874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1854" y="4686739"/>
            <a:ext cx="30022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 MT"/>
                <a:cs typeface="Arial MT"/>
              </a:rPr>
              <a:t>Segnalazioni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elicottero: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9855" y="5184261"/>
            <a:ext cx="1206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3858" y="5166265"/>
            <a:ext cx="1958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 MT"/>
                <a:cs typeface="Arial MT"/>
              </a:rPr>
              <a:t>RICHIESTA</a:t>
            </a:r>
            <a:r>
              <a:rPr sz="1800" spc="-14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AIUTO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7863" y="5624545"/>
            <a:ext cx="9525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9855" y="6324022"/>
            <a:ext cx="1206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20" dirty="0">
                <a:solidFill>
                  <a:srgbClr val="03607A"/>
                </a:solidFill>
                <a:latin typeface="Lucida Sans Unicode"/>
                <a:cs typeface="Lucida Sans Unicode"/>
              </a:rPr>
              <a:t>–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3858" y="5566950"/>
            <a:ext cx="3965575" cy="10388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44500" marR="5080">
              <a:lnSpc>
                <a:spcPts val="1670"/>
              </a:lnSpc>
              <a:spcBef>
                <a:spcPts val="260"/>
              </a:spcBef>
            </a:pPr>
            <a:r>
              <a:rPr sz="1500" dirty="0">
                <a:latin typeface="Arial MT"/>
                <a:cs typeface="Arial MT"/>
              </a:rPr>
              <a:t>ambedue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braccia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alzate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leggermente </a:t>
            </a:r>
            <a:r>
              <a:rPr sz="1500" dirty="0">
                <a:latin typeface="Arial MT"/>
                <a:cs typeface="Arial MT"/>
              </a:rPr>
              <a:t>aperte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oppure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accensione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razzo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50" dirty="0">
                <a:latin typeface="Arial MT"/>
                <a:cs typeface="Arial MT"/>
              </a:rPr>
              <a:t>o </a:t>
            </a:r>
            <a:r>
              <a:rPr sz="1500" dirty="0">
                <a:latin typeface="Arial MT"/>
                <a:cs typeface="Arial MT"/>
              </a:rPr>
              <a:t>fumogeno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rosso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spc="-10" dirty="0">
                <a:latin typeface="Arial MT"/>
                <a:cs typeface="Arial MT"/>
              </a:rPr>
              <a:t>NESSUNA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RICHIESTA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97863" y="6764306"/>
            <a:ext cx="9525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5861" y="6706712"/>
            <a:ext cx="3280410" cy="4660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260"/>
              </a:spcBef>
            </a:pPr>
            <a:r>
              <a:rPr sz="1500" dirty="0">
                <a:latin typeface="Arial MT"/>
                <a:cs typeface="Arial MT"/>
              </a:rPr>
              <a:t>braccio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sinistro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alto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braccio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destro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basso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formare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una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diagonale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996" y="5003642"/>
            <a:ext cx="3780002" cy="198000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545"/>
              </a:spcBef>
            </a:pPr>
            <a:r>
              <a:rPr dirty="0"/>
              <a:t>Kit</a:t>
            </a:r>
            <a:r>
              <a:rPr spc="-50" dirty="0"/>
              <a:t> </a:t>
            </a:r>
            <a:r>
              <a:rPr dirty="0"/>
              <a:t>pronto</a:t>
            </a:r>
            <a:r>
              <a:rPr spc="-50" dirty="0"/>
              <a:t> </a:t>
            </a:r>
            <a:r>
              <a:rPr spc="-10" dirty="0"/>
              <a:t>soccorso materiali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65" y="1978108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2524589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865" y="307107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865" y="3617551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865" y="4164032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865" y="4710513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865" y="5256994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865" y="6172474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865" y="6718942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1854" y="1725172"/>
            <a:ext cx="3826510" cy="531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6115">
              <a:lnSpc>
                <a:spcPct val="137900"/>
              </a:lnSpc>
              <a:spcBef>
                <a:spcPts val="100"/>
              </a:spcBef>
            </a:pPr>
            <a:r>
              <a:rPr sz="2600" dirty="0">
                <a:latin typeface="Arial MT"/>
                <a:cs typeface="Arial MT"/>
              </a:rPr>
              <a:t>cerotti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varie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misure </a:t>
            </a:r>
            <a:r>
              <a:rPr sz="2600" dirty="0">
                <a:latin typeface="Arial MT"/>
                <a:cs typeface="Arial MT"/>
              </a:rPr>
              <a:t>steri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strip</a:t>
            </a:r>
            <a:endParaRPr sz="2600">
              <a:latin typeface="Arial MT"/>
              <a:cs typeface="Arial MT"/>
            </a:endParaRPr>
          </a:p>
          <a:p>
            <a:pPr marL="12700" marR="5080">
              <a:lnSpc>
                <a:spcPct val="137900"/>
              </a:lnSpc>
            </a:pPr>
            <a:r>
              <a:rPr sz="2600" dirty="0">
                <a:latin typeface="Arial MT"/>
                <a:cs typeface="Arial MT"/>
              </a:rPr>
              <a:t>garze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sterili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(varie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misure) </a:t>
            </a:r>
            <a:r>
              <a:rPr sz="2600" dirty="0">
                <a:latin typeface="Arial MT"/>
                <a:cs typeface="Arial MT"/>
              </a:rPr>
              <a:t>garza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sterile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rotolo </a:t>
            </a:r>
            <a:r>
              <a:rPr sz="2600" dirty="0">
                <a:latin typeface="Arial MT"/>
                <a:cs typeface="Arial MT"/>
              </a:rPr>
              <a:t>nastro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medico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da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2,5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cm </a:t>
            </a:r>
            <a:r>
              <a:rPr sz="2600" dirty="0">
                <a:latin typeface="Arial MT"/>
                <a:cs typeface="Arial MT"/>
              </a:rPr>
              <a:t>bendaggio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autoadesivo</a:t>
            </a:r>
            <a:endParaRPr sz="2600">
              <a:latin typeface="Arial MT"/>
              <a:cs typeface="Arial MT"/>
            </a:endParaRPr>
          </a:p>
          <a:p>
            <a:pPr marL="12700" marR="829310">
              <a:lnSpc>
                <a:spcPts val="2910"/>
              </a:lnSpc>
              <a:spcBef>
                <a:spcPts val="1455"/>
              </a:spcBef>
            </a:pPr>
            <a:r>
              <a:rPr sz="2600" dirty="0">
                <a:latin typeface="Arial MT"/>
                <a:cs typeface="Arial MT"/>
              </a:rPr>
              <a:t>salviette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disinfettanti monouso</a:t>
            </a:r>
            <a:endParaRPr sz="2600">
              <a:latin typeface="Arial MT"/>
              <a:cs typeface="Arial MT"/>
            </a:endParaRPr>
          </a:p>
          <a:p>
            <a:pPr marL="12700" marR="2335530">
              <a:lnSpc>
                <a:spcPts val="4300"/>
              </a:lnSpc>
              <a:spcBef>
                <a:spcPts val="75"/>
              </a:spcBef>
            </a:pPr>
            <a:r>
              <a:rPr sz="2600" spc="-10" dirty="0">
                <a:latin typeface="Arial MT"/>
                <a:cs typeface="Arial MT"/>
              </a:rPr>
              <a:t>triangolo tourniquet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4342" y="1978108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4342" y="2524589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4342" y="307107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84342" y="3617551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84342" y="4164032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84342" y="4710513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4342" y="5256994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84342" y="5803462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4342" y="6718942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08345" y="1725172"/>
            <a:ext cx="3774440" cy="531304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600" spc="-10" dirty="0">
                <a:latin typeface="Arial MT"/>
                <a:cs typeface="Arial MT"/>
              </a:rPr>
              <a:t>forbice</a:t>
            </a:r>
            <a:endParaRPr sz="2600">
              <a:latin typeface="Arial MT"/>
              <a:cs typeface="Arial MT"/>
            </a:endParaRPr>
          </a:p>
          <a:p>
            <a:pPr marL="12700" marR="1475740">
              <a:lnSpc>
                <a:spcPct val="137900"/>
              </a:lnSpc>
            </a:pPr>
            <a:r>
              <a:rPr sz="2600" dirty="0">
                <a:latin typeface="Arial MT"/>
                <a:cs typeface="Arial MT"/>
              </a:rPr>
              <a:t>guanti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nitrile </a:t>
            </a:r>
            <a:r>
              <a:rPr sz="2600" dirty="0">
                <a:latin typeface="Arial MT"/>
                <a:cs typeface="Arial MT"/>
              </a:rPr>
              <a:t>coperta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termica</a:t>
            </a:r>
            <a:endParaRPr sz="2600">
              <a:latin typeface="Arial MT"/>
              <a:cs typeface="Arial MT"/>
            </a:endParaRPr>
          </a:p>
          <a:p>
            <a:pPr marL="12700" marR="5080">
              <a:lnSpc>
                <a:spcPct val="137900"/>
              </a:lnSpc>
              <a:spcBef>
                <a:spcPts val="5"/>
              </a:spcBef>
            </a:pPr>
            <a:r>
              <a:rPr sz="2600" dirty="0">
                <a:latin typeface="Arial MT"/>
                <a:cs typeface="Arial MT"/>
              </a:rPr>
              <a:t>sacchetto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per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immondizie accendino</a:t>
            </a: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600" spc="-10" dirty="0">
                <a:latin typeface="Arial MT"/>
                <a:cs typeface="Arial MT"/>
              </a:rPr>
              <a:t>acciarino</a:t>
            </a: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600" dirty="0">
                <a:latin typeface="Arial MT"/>
                <a:cs typeface="Arial MT"/>
              </a:rPr>
              <a:t>torcia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elettrica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aggiuntiva</a:t>
            </a:r>
            <a:endParaRPr sz="2600">
              <a:latin typeface="Arial MT"/>
              <a:cs typeface="Arial MT"/>
            </a:endParaRPr>
          </a:p>
          <a:p>
            <a:pPr marL="12700" marR="1089660">
              <a:lnSpc>
                <a:spcPts val="2910"/>
              </a:lnSpc>
              <a:spcBef>
                <a:spcPts val="1455"/>
              </a:spcBef>
            </a:pPr>
            <a:r>
              <a:rPr sz="2600" dirty="0">
                <a:latin typeface="Arial MT"/>
                <a:cs typeface="Arial MT"/>
              </a:rPr>
              <a:t>manualetto</a:t>
            </a:r>
            <a:r>
              <a:rPr sz="2600" spc="-12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pronto soccorso</a:t>
            </a: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600" dirty="0">
                <a:latin typeface="Arial MT"/>
                <a:cs typeface="Arial MT"/>
              </a:rPr>
              <a:t>pinze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per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zecche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Geografia</a:t>
            </a:r>
            <a:r>
              <a:rPr sz="4400" spc="-80" dirty="0"/>
              <a:t> </a:t>
            </a:r>
            <a:r>
              <a:rPr sz="4400" dirty="0"/>
              <a:t>del</a:t>
            </a:r>
            <a:r>
              <a:rPr sz="4400" spc="-85" dirty="0"/>
              <a:t> </a:t>
            </a:r>
            <a:r>
              <a:rPr sz="4400" spc="-10" dirty="0"/>
              <a:t>Trentino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7865" y="5740102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65" y="6257424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854" y="2394998"/>
            <a:ext cx="8616315" cy="415988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680"/>
              </a:lnSpc>
              <a:spcBef>
                <a:spcPts val="355"/>
              </a:spcBef>
              <a:tabLst>
                <a:tab pos="3134360" algn="l"/>
              </a:tabLst>
            </a:pPr>
            <a:r>
              <a:rPr sz="2400" dirty="0">
                <a:latin typeface="Arial MT"/>
                <a:cs typeface="Arial MT"/>
              </a:rPr>
              <a:t>Il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Trentino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Alto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Adige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è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Regione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più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settentrionale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d’Italia, </a:t>
            </a:r>
            <a:r>
              <a:rPr sz="2400" dirty="0">
                <a:latin typeface="Arial MT"/>
                <a:cs typeface="Arial MT"/>
              </a:rPr>
              <a:t>situata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nel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cuore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della</a:t>
            </a:r>
            <a:r>
              <a:rPr sz="2400" dirty="0">
                <a:latin typeface="Arial MT"/>
                <a:cs typeface="Arial MT"/>
              </a:rPr>
              <a:t>	catena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alpina.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territorio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è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occupato </a:t>
            </a:r>
            <a:r>
              <a:rPr sz="2400" dirty="0">
                <a:latin typeface="Arial MT"/>
                <a:cs typeface="Arial MT"/>
              </a:rPr>
              <a:t>per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maggior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parte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montagne,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cime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che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superano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i </a:t>
            </a:r>
            <a:r>
              <a:rPr sz="2400" dirty="0">
                <a:latin typeface="Arial MT"/>
                <a:cs typeface="Arial MT"/>
              </a:rPr>
              <a:t>3000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metri.</a:t>
            </a:r>
            <a:endParaRPr sz="2400">
              <a:latin typeface="Arial MT"/>
              <a:cs typeface="Arial MT"/>
            </a:endParaRPr>
          </a:p>
          <a:p>
            <a:pPr marL="12700" marR="375920">
              <a:lnSpc>
                <a:spcPts val="2680"/>
              </a:lnSpc>
              <a:spcBef>
                <a:spcPts val="1380"/>
              </a:spcBef>
            </a:pPr>
            <a:r>
              <a:rPr sz="2400" dirty="0">
                <a:latin typeface="Arial MT"/>
                <a:cs typeface="Arial MT"/>
              </a:rPr>
              <a:t>Il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Trentino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è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provincia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che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trova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rispetto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quella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di </a:t>
            </a:r>
            <a:r>
              <a:rPr sz="2400" dirty="0">
                <a:latin typeface="Arial MT"/>
                <a:cs typeface="Arial MT"/>
              </a:rPr>
              <a:t>Bolzano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confina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Lombardia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sud-</a:t>
            </a:r>
            <a:r>
              <a:rPr sz="2400" dirty="0">
                <a:latin typeface="Arial MT"/>
                <a:cs typeface="Arial MT"/>
              </a:rPr>
              <a:t>ovest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il </a:t>
            </a:r>
            <a:r>
              <a:rPr sz="2400" spc="-20" dirty="0">
                <a:latin typeface="Arial MT"/>
                <a:cs typeface="Arial MT"/>
              </a:rPr>
              <a:t>Veneto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sud-</a:t>
            </a:r>
            <a:r>
              <a:rPr sz="2400" spc="-20" dirty="0">
                <a:latin typeface="Arial MT"/>
                <a:cs typeface="Arial MT"/>
              </a:rPr>
              <a:t>est.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400" spc="-20" dirty="0">
                <a:latin typeface="Arial MT"/>
                <a:cs typeface="Arial MT"/>
              </a:rPr>
              <a:t>L’Adige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divide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Trentino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parti:</a:t>
            </a:r>
            <a:endParaRPr sz="2400">
              <a:latin typeface="Arial MT"/>
              <a:cs typeface="Arial MT"/>
            </a:endParaRPr>
          </a:p>
          <a:p>
            <a:pPr marL="431800" indent="-335280">
              <a:lnSpc>
                <a:spcPct val="100000"/>
              </a:lnSpc>
              <a:spcBef>
                <a:spcPts val="1195"/>
              </a:spcBef>
              <a:buAutoNum type="arabicPeriod"/>
              <a:tabLst>
                <a:tab pos="431800" algn="l"/>
              </a:tabLst>
            </a:pPr>
            <a:r>
              <a:rPr sz="2400" spc="-10" dirty="0">
                <a:latin typeface="Arial MT"/>
                <a:cs typeface="Arial MT"/>
              </a:rPr>
              <a:t>Occidentale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(ovest)</a:t>
            </a:r>
            <a:endParaRPr sz="2400">
              <a:latin typeface="Arial MT"/>
              <a:cs typeface="Arial MT"/>
            </a:endParaRPr>
          </a:p>
          <a:p>
            <a:pPr marL="431800" indent="-335280">
              <a:lnSpc>
                <a:spcPct val="100000"/>
              </a:lnSpc>
              <a:spcBef>
                <a:spcPts val="1190"/>
              </a:spcBef>
              <a:buAutoNum type="arabicPeriod"/>
              <a:tabLst>
                <a:tab pos="431800" algn="l"/>
              </a:tabLst>
            </a:pPr>
            <a:r>
              <a:rPr sz="2400" dirty="0">
                <a:latin typeface="Arial MT"/>
                <a:cs typeface="Arial MT"/>
              </a:rPr>
              <a:t>Orientale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(est)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0625" cy="7559675"/>
            <a:chOff x="0" y="0"/>
            <a:chExt cx="10080625" cy="7559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005" y="1403649"/>
              <a:ext cx="4680000" cy="4680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9995" y="755644"/>
              <a:ext cx="4931994" cy="61200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La</a:t>
            </a:r>
            <a:r>
              <a:rPr sz="4400" spc="-20" dirty="0"/>
              <a:t> </a:t>
            </a:r>
            <a:r>
              <a:rPr sz="4400" spc="-10" dirty="0"/>
              <a:t>montagna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19862" y="1554741"/>
            <a:ext cx="9335770" cy="47358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460"/>
              </a:lnSpc>
              <a:spcBef>
                <a:spcPts val="330"/>
              </a:spcBef>
            </a:pPr>
            <a:r>
              <a:rPr sz="2200" dirty="0">
                <a:latin typeface="Arial MT"/>
                <a:cs typeface="Arial MT"/>
              </a:rPr>
              <a:t>La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montagna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è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un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rilievo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altitudine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superiore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600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metri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sopra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il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livello </a:t>
            </a:r>
            <a:r>
              <a:rPr sz="2200" dirty="0">
                <a:latin typeface="Arial MT"/>
                <a:cs typeface="Arial MT"/>
              </a:rPr>
              <a:t>del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mare.</a:t>
            </a:r>
            <a:endParaRPr sz="2200">
              <a:latin typeface="Arial MT"/>
              <a:cs typeface="Arial MT"/>
            </a:endParaRPr>
          </a:p>
          <a:p>
            <a:pPr marL="12700" marR="103505">
              <a:lnSpc>
                <a:spcPts val="2460"/>
              </a:lnSpc>
            </a:pPr>
            <a:r>
              <a:rPr sz="2200" dirty="0">
                <a:latin typeface="Arial MT"/>
                <a:cs typeface="Arial MT"/>
              </a:rPr>
              <a:t>La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parte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compresa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600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1500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chiama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bassa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montagna,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mentre </a:t>
            </a:r>
            <a:r>
              <a:rPr sz="2200" dirty="0">
                <a:latin typeface="Arial MT"/>
                <a:cs typeface="Arial MT"/>
              </a:rPr>
              <a:t>la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parte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sopra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dei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1500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chiama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alta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montagna.</a:t>
            </a:r>
            <a:endParaRPr sz="2200">
              <a:latin typeface="Arial MT"/>
              <a:cs typeface="Arial MT"/>
            </a:endParaRPr>
          </a:p>
          <a:p>
            <a:pPr marL="12700" marR="301625">
              <a:lnSpc>
                <a:spcPts val="2460"/>
              </a:lnSpc>
            </a:pPr>
            <a:r>
              <a:rPr sz="2200" dirty="0">
                <a:latin typeface="Arial MT"/>
                <a:cs typeface="Arial MT"/>
              </a:rPr>
              <a:t>Su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un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monte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parte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più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bassa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chiama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piede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mentre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il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punto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più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alto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50" dirty="0">
                <a:latin typeface="Arial MT"/>
                <a:cs typeface="Arial MT"/>
              </a:rPr>
              <a:t>è </a:t>
            </a:r>
            <a:r>
              <a:rPr sz="2200" dirty="0">
                <a:latin typeface="Arial MT"/>
                <a:cs typeface="Arial MT"/>
              </a:rPr>
              <a:t>detto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cima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vetta.</a:t>
            </a:r>
            <a:endParaRPr sz="2200">
              <a:latin typeface="Arial MT"/>
              <a:cs typeface="Arial MT"/>
            </a:endParaRPr>
          </a:p>
          <a:p>
            <a:pPr marL="12700" marR="129539">
              <a:lnSpc>
                <a:spcPts val="2460"/>
              </a:lnSpc>
              <a:spcBef>
                <a:spcPts val="5"/>
              </a:spcBef>
            </a:pPr>
            <a:r>
              <a:rPr sz="2200" dirty="0">
                <a:latin typeface="Arial MT"/>
                <a:cs typeface="Arial MT"/>
              </a:rPr>
              <a:t>La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zona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compresa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la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cima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il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piede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una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montagna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chiama </a:t>
            </a:r>
            <a:r>
              <a:rPr sz="2200" dirty="0">
                <a:latin typeface="Arial MT"/>
                <a:cs typeface="Arial MT"/>
              </a:rPr>
              <a:t>versante.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L’area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pianeggiante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racchiusa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due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montagne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chiama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valle. </a:t>
            </a:r>
            <a:r>
              <a:rPr sz="2200" dirty="0">
                <a:latin typeface="Arial MT"/>
                <a:cs typeface="Arial MT"/>
              </a:rPr>
              <a:t>Una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serie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montagne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allineate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loro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chiama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catena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montuosa.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Per </a:t>
            </a:r>
            <a:r>
              <a:rPr sz="2200" dirty="0">
                <a:latin typeface="Arial MT"/>
                <a:cs typeface="Arial MT"/>
              </a:rPr>
              <a:t>attraversare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una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catena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montuosa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dobbiamo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cercare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un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passo,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un </a:t>
            </a:r>
            <a:r>
              <a:rPr sz="2200" dirty="0">
                <a:latin typeface="Arial MT"/>
                <a:cs typeface="Arial MT"/>
              </a:rPr>
              <a:t>passaggio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naturale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due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montagne.</a:t>
            </a:r>
            <a:endParaRPr sz="2200">
              <a:latin typeface="Arial MT"/>
              <a:cs typeface="Arial MT"/>
            </a:endParaRPr>
          </a:p>
          <a:p>
            <a:pPr marL="12700" marR="824865">
              <a:lnSpc>
                <a:spcPts val="2460"/>
              </a:lnSpc>
            </a:pPr>
            <a:r>
              <a:rPr sz="2200" dirty="0">
                <a:latin typeface="Arial MT"/>
                <a:cs typeface="Arial MT"/>
              </a:rPr>
              <a:t>In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alta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montagna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possono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trovare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ghiacciai: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distese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ghiaccio </a:t>
            </a:r>
            <a:r>
              <a:rPr sz="2200" dirty="0">
                <a:latin typeface="Arial MT"/>
                <a:cs typeface="Arial MT"/>
              </a:rPr>
              <a:t>perenne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che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rimangono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anche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durante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l’estate.</a:t>
            </a:r>
            <a:endParaRPr sz="2200">
              <a:latin typeface="Arial MT"/>
              <a:cs typeface="Arial MT"/>
            </a:endParaRPr>
          </a:p>
          <a:p>
            <a:pPr marL="12700" marR="1276985">
              <a:lnSpc>
                <a:spcPts val="2460"/>
              </a:lnSpc>
            </a:pPr>
            <a:r>
              <a:rPr sz="2200" dirty="0">
                <a:latin typeface="Arial MT"/>
                <a:cs typeface="Arial MT"/>
              </a:rPr>
              <a:t>A</a:t>
            </a:r>
            <a:r>
              <a:rPr sz="2200" spc="-1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causa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del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cambiamento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climatico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ghiacciai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stanno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lentamente scomparendo.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OROGENESI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19862" y="2023460"/>
            <a:ext cx="9196070" cy="34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 MT"/>
                <a:cs typeface="Arial MT"/>
              </a:rPr>
              <a:t>Come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nascono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catene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montuose?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550"/>
              </a:lnSpc>
              <a:spcBef>
                <a:spcPts val="2280"/>
              </a:spcBef>
            </a:pPr>
            <a:r>
              <a:rPr sz="2200" dirty="0">
                <a:latin typeface="Arial MT"/>
                <a:cs typeface="Arial MT"/>
              </a:rPr>
              <a:t>La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40" dirty="0">
                <a:latin typeface="Arial MT"/>
                <a:cs typeface="Arial MT"/>
              </a:rPr>
              <a:t>Terra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è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un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sistema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dinamico,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cioè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sempre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movimento.</a:t>
            </a:r>
            <a:endParaRPr sz="2200">
              <a:latin typeface="Arial MT"/>
              <a:cs typeface="Arial MT"/>
            </a:endParaRPr>
          </a:p>
          <a:p>
            <a:pPr marL="12700" marR="382270">
              <a:lnSpc>
                <a:spcPts val="2460"/>
              </a:lnSpc>
              <a:spcBef>
                <a:spcPts val="140"/>
              </a:spcBef>
            </a:pPr>
            <a:r>
              <a:rPr sz="2200" dirty="0">
                <a:latin typeface="Arial MT"/>
                <a:cs typeface="Arial MT"/>
              </a:rPr>
              <a:t>La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superficie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solida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della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40" dirty="0">
                <a:latin typeface="Arial MT"/>
                <a:cs typeface="Arial MT"/>
              </a:rPr>
              <a:t>Terra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(litosfera)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è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formata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enormi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“blocchi”, </a:t>
            </a:r>
            <a:r>
              <a:rPr sz="2200" dirty="0">
                <a:latin typeface="Arial MT"/>
                <a:cs typeface="Arial MT"/>
              </a:rPr>
              <a:t>chiamati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placche,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che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muovono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l’uno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rispetto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all’altro.</a:t>
            </a:r>
            <a:endParaRPr sz="2200">
              <a:latin typeface="Arial MT"/>
              <a:cs typeface="Arial MT"/>
            </a:endParaRPr>
          </a:p>
          <a:p>
            <a:pPr marL="12700" marR="591185">
              <a:lnSpc>
                <a:spcPts val="2460"/>
              </a:lnSpc>
              <a:tabLst>
                <a:tab pos="6650990" algn="l"/>
              </a:tabLst>
            </a:pPr>
            <a:r>
              <a:rPr sz="2200" dirty="0">
                <a:latin typeface="Arial MT"/>
                <a:cs typeface="Arial MT"/>
              </a:rPr>
              <a:t>Questi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blocchi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possono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allontanarsi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scontrarsi: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quando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scontrano </a:t>
            </a:r>
            <a:r>
              <a:rPr sz="2200" dirty="0">
                <a:latin typeface="Arial MT"/>
                <a:cs typeface="Arial MT"/>
              </a:rPr>
              <a:t>formano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dei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sollevamenti,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che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noi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conosciamo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come</a:t>
            </a:r>
            <a:r>
              <a:rPr sz="2200" dirty="0">
                <a:latin typeface="Arial MT"/>
                <a:cs typeface="Arial MT"/>
              </a:rPr>
              <a:t>	</a:t>
            </a:r>
            <a:r>
              <a:rPr sz="2200" spc="-10" dirty="0">
                <a:latin typeface="Arial MT"/>
                <a:cs typeface="Arial MT"/>
              </a:rPr>
              <a:t>montagne.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320"/>
              </a:lnSpc>
            </a:pPr>
            <a:r>
              <a:rPr sz="2200" dirty="0">
                <a:latin typeface="Arial MT"/>
                <a:cs typeface="Arial MT"/>
              </a:rPr>
              <a:t>La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nascita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delle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catene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montuose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chiama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orogenesi.</a:t>
            </a:r>
            <a:endParaRPr sz="2200">
              <a:latin typeface="Arial MT"/>
              <a:cs typeface="Arial MT"/>
            </a:endParaRPr>
          </a:p>
          <a:p>
            <a:pPr marL="12700" marR="5080">
              <a:lnSpc>
                <a:spcPts val="2460"/>
              </a:lnSpc>
              <a:spcBef>
                <a:spcPts val="145"/>
              </a:spcBef>
            </a:pPr>
            <a:r>
              <a:rPr sz="2200" dirty="0">
                <a:latin typeface="Arial MT"/>
                <a:cs typeface="Arial MT"/>
              </a:rPr>
              <a:t>Le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montagne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sono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continua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evoluzione: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la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spinta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alzare,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mentre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gli </a:t>
            </a:r>
            <a:r>
              <a:rPr sz="2200" dirty="0">
                <a:latin typeface="Arial MT"/>
                <a:cs typeface="Arial MT"/>
              </a:rPr>
              <a:t>eventi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meteorici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(acqua,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neve,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ghiaccio,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vento)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fanno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abbassare.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Gli </a:t>
            </a:r>
            <a:r>
              <a:rPr sz="2200" dirty="0">
                <a:latin typeface="Arial MT"/>
                <a:cs typeface="Arial MT"/>
              </a:rPr>
              <a:t>scontri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fra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placche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determinano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anche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terremoti.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Le</a:t>
            </a:r>
            <a:r>
              <a:rPr sz="4400" spc="-60" dirty="0"/>
              <a:t> </a:t>
            </a:r>
            <a:r>
              <a:rPr sz="4400" dirty="0"/>
              <a:t>famiglie</a:t>
            </a:r>
            <a:r>
              <a:rPr sz="4400" spc="-55" dirty="0"/>
              <a:t> </a:t>
            </a:r>
            <a:r>
              <a:rPr sz="4400" spc="-10" dirty="0"/>
              <a:t>rocciose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7865" y="3489383"/>
            <a:ext cx="15684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03607A"/>
                </a:solidFill>
                <a:latin typeface="Lucida Sans Unicode"/>
                <a:cs typeface="Lucida Sans Unicode"/>
              </a:rPr>
              <a:t>●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854" y="1461721"/>
            <a:ext cx="8615045" cy="543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43355">
              <a:lnSpc>
                <a:spcPct val="133300"/>
              </a:lnSpc>
              <a:spcBef>
                <a:spcPts val="95"/>
              </a:spcBef>
            </a:pPr>
            <a:r>
              <a:rPr sz="2900" dirty="0">
                <a:latin typeface="Arial MT"/>
                <a:cs typeface="Arial MT"/>
              </a:rPr>
              <a:t>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tipi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rocce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sono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numerosissimi.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In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base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a </a:t>
            </a:r>
            <a:r>
              <a:rPr sz="2900" dirty="0">
                <a:latin typeface="Arial MT"/>
                <a:cs typeface="Arial MT"/>
              </a:rPr>
              <a:t>come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si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sono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formate,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le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rocce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si</a:t>
            </a:r>
            <a:r>
              <a:rPr sz="2900" spc="-10" dirty="0">
                <a:latin typeface="Arial MT"/>
                <a:cs typeface="Arial MT"/>
              </a:rPr>
              <a:t> possono </a:t>
            </a:r>
            <a:r>
              <a:rPr sz="2900" dirty="0">
                <a:latin typeface="Arial MT"/>
                <a:cs typeface="Arial MT"/>
              </a:rPr>
              <a:t>raggruppare in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tre grandi </a:t>
            </a:r>
            <a:r>
              <a:rPr sz="2900" spc="-10" dirty="0">
                <a:latin typeface="Arial MT"/>
                <a:cs typeface="Arial MT"/>
              </a:rPr>
              <a:t>gruppi.</a:t>
            </a:r>
            <a:endParaRPr sz="2900">
              <a:latin typeface="Arial MT"/>
              <a:cs typeface="Arial MT"/>
            </a:endParaRPr>
          </a:p>
          <a:p>
            <a:pPr marL="12700" marR="758190">
              <a:lnSpc>
                <a:spcPts val="3240"/>
              </a:lnSpc>
              <a:spcBef>
                <a:spcPts val="1470"/>
              </a:spcBef>
            </a:pPr>
            <a:r>
              <a:rPr sz="2900" dirty="0">
                <a:latin typeface="Arial MT"/>
                <a:cs typeface="Arial MT"/>
              </a:rPr>
              <a:t>ROCCE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SEDIMENTARIE: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sono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formate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da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tanti </a:t>
            </a:r>
            <a:r>
              <a:rPr sz="2900" dirty="0">
                <a:latin typeface="Arial MT"/>
                <a:cs typeface="Arial MT"/>
              </a:rPr>
              <a:t>strati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di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detriti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compattati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tra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loro e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possono </a:t>
            </a:r>
            <a:r>
              <a:rPr sz="2900" dirty="0">
                <a:latin typeface="Arial MT"/>
                <a:cs typeface="Arial MT"/>
              </a:rPr>
              <a:t>contenere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fossili,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esempio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l’arenaria.</a:t>
            </a:r>
            <a:endParaRPr sz="2900">
              <a:latin typeface="Arial MT"/>
              <a:cs typeface="Arial MT"/>
            </a:endParaRPr>
          </a:p>
          <a:p>
            <a:pPr marL="12700" marR="5080">
              <a:lnSpc>
                <a:spcPts val="3240"/>
              </a:lnSpc>
              <a:spcBef>
                <a:spcPts val="1395"/>
              </a:spcBef>
            </a:pPr>
            <a:r>
              <a:rPr sz="2900" dirty="0">
                <a:latin typeface="Arial MT"/>
                <a:cs typeface="Arial MT"/>
              </a:rPr>
              <a:t>Nelle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rocce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sedimentarie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si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possono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trovare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fossili</a:t>
            </a:r>
            <a:r>
              <a:rPr sz="2900" spc="-25" dirty="0">
                <a:latin typeface="Arial MT"/>
                <a:cs typeface="Arial MT"/>
              </a:rPr>
              <a:t> di </a:t>
            </a:r>
            <a:r>
              <a:rPr sz="2900" dirty="0">
                <a:latin typeface="Arial MT"/>
                <a:cs typeface="Arial MT"/>
              </a:rPr>
              <a:t>conchiglie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animali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marini;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questo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vuol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dire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che </a:t>
            </a:r>
            <a:r>
              <a:rPr sz="2900" dirty="0">
                <a:latin typeface="Arial MT"/>
                <a:cs typeface="Arial MT"/>
              </a:rPr>
              <a:t>dove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ora si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trovano queste montagne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una volta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c’era </a:t>
            </a:r>
            <a:r>
              <a:rPr sz="2900" dirty="0">
                <a:latin typeface="Arial MT"/>
                <a:cs typeface="Arial MT"/>
              </a:rPr>
              <a:t>un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mare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tropicale.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Le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Dolomiti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sono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più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splendidi </a:t>
            </a:r>
            <a:r>
              <a:rPr sz="2900" dirty="0">
                <a:latin typeface="Arial MT"/>
                <a:cs typeface="Arial MT"/>
              </a:rPr>
              <a:t>esempi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di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roccie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sedimentarie.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4005</Words>
  <Application>Microsoft Office PowerPoint</Application>
  <PresentationFormat>Personalizzato</PresentationFormat>
  <Paragraphs>545</Paragraphs>
  <Slides>46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Arial MT</vt:lpstr>
      <vt:lpstr>Lucida Sans Unicode</vt:lpstr>
      <vt:lpstr>Times New Roman</vt:lpstr>
      <vt:lpstr>Office Theme</vt:lpstr>
      <vt:lpstr>Società degli Alpinisti Tridentini Commissione scuole e formazione</vt:lpstr>
      <vt:lpstr>S.A.T. e C.A.I. cosa sono</vt:lpstr>
      <vt:lpstr>S.A.T. e C.A.I. storia</vt:lpstr>
      <vt:lpstr>S.A.T.</vt:lpstr>
      <vt:lpstr>Geografia del Trentino</vt:lpstr>
      <vt:lpstr>Presentazione standard di PowerPoint</vt:lpstr>
      <vt:lpstr>La montagna</vt:lpstr>
      <vt:lpstr>OROGENESI</vt:lpstr>
      <vt:lpstr>Le famiglie rocciose</vt:lpstr>
      <vt:lpstr>Le famiglie rocciose</vt:lpstr>
      <vt:lpstr>Le famiglie rocciose</vt:lpstr>
      <vt:lpstr>I GHIACCIAI</vt:lpstr>
      <vt:lpstr>I GHIACCIAI</vt:lpstr>
      <vt:lpstr>I GHIACCIAI</vt:lpstr>
      <vt:lpstr>Fiumi e Laghi</vt:lpstr>
      <vt:lpstr>IL BOSCO</vt:lpstr>
      <vt:lpstr>IL BOSCO</vt:lpstr>
      <vt:lpstr>Infrastrutture i sentieri</vt:lpstr>
      <vt:lpstr>Infrastrutture i sentieri</vt:lpstr>
      <vt:lpstr>Infrastrutture i sentieri</vt:lpstr>
      <vt:lpstr>Infrastrutture i sentieri</vt:lpstr>
      <vt:lpstr>Presentazione standard di PowerPoint</vt:lpstr>
      <vt:lpstr>Presentazione standard di PowerPoint</vt:lpstr>
      <vt:lpstr>Infrastrutture i rifugi</vt:lpstr>
      <vt:lpstr>Infrastrutture i rifugi</vt:lpstr>
      <vt:lpstr>Infrastrutture i rifugi</vt:lpstr>
      <vt:lpstr>Infrastrutture i bivacchi</vt:lpstr>
      <vt:lpstr>Presentazione standard di PowerPoint</vt:lpstr>
      <vt:lpstr>Presentazione standard di PowerPoint</vt:lpstr>
      <vt:lpstr>Le Commissioni</vt:lpstr>
      <vt:lpstr>Video introduttivi alle attività escursionistiche</vt:lpstr>
      <vt:lpstr>Preparare un'escursione pianificare e prevedere</vt:lpstr>
      <vt:lpstr>Preparare un'escursione cartografia e guide</vt:lpstr>
      <vt:lpstr>Preparare un'escursione previsioni meteorologiche</vt:lpstr>
      <vt:lpstr>Preparare un'escursione equipaggiamento</vt:lpstr>
      <vt:lpstr>Preparare un'escursione abbigliamento</vt:lpstr>
      <vt:lpstr>Preparare un'escursione abbigliamento</vt:lpstr>
      <vt:lpstr>Preparare un'escursione calzature</vt:lpstr>
      <vt:lpstr>Preparare un'escursione cosa non portare!!!</vt:lpstr>
      <vt:lpstr>Preparare un'escursione zaino</vt:lpstr>
      <vt:lpstr>Preparare un'escursione materiale necessario</vt:lpstr>
      <vt:lpstr>Il soccorso in montagna</vt:lpstr>
      <vt:lpstr>Soccorso le prime operazioni</vt:lpstr>
      <vt:lpstr>Soccorso intervento di recupero</vt:lpstr>
      <vt:lpstr>Soccorso richiesta di aiuto</vt:lpstr>
      <vt:lpstr>Kit pronto soccorso materiali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Vivid</dc:title>
  <dc:creator>Gian Marco Richiardone</dc:creator>
  <cp:lastModifiedBy>Silvia Miori</cp:lastModifiedBy>
  <cp:revision>1</cp:revision>
  <dcterms:created xsi:type="dcterms:W3CDTF">2026-04-08T10:40:45Z</dcterms:created>
  <dcterms:modified xsi:type="dcterms:W3CDTF">2026-04-08T10:50:39Z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2025-02-01T00:00:00Z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7.6</vt:lpwstr>
  </property>
  <property fmtid="{D5CDD505-2E9C-101B-9397-08002B2CF9AE}" pid="5" name="LastSaved">
    <vt:filetime>2025-02-01T00:00:00Z</vt:filetime>
  </property>
</Properties>
</file>